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56" r:id="rId2"/>
    <p:sldId id="299" r:id="rId3"/>
    <p:sldId id="257" r:id="rId4"/>
    <p:sldId id="265" r:id="rId5"/>
    <p:sldId id="260" r:id="rId6"/>
    <p:sldId id="262" r:id="rId7"/>
    <p:sldId id="263" r:id="rId8"/>
    <p:sldId id="291" r:id="rId9"/>
    <p:sldId id="287" r:id="rId10"/>
    <p:sldId id="261" r:id="rId11"/>
    <p:sldId id="278" r:id="rId12"/>
    <p:sldId id="267" r:id="rId13"/>
    <p:sldId id="264" r:id="rId14"/>
    <p:sldId id="279" r:id="rId15"/>
    <p:sldId id="271" r:id="rId16"/>
    <p:sldId id="270" r:id="rId17"/>
    <p:sldId id="281" r:id="rId18"/>
    <p:sldId id="282" r:id="rId19"/>
    <p:sldId id="273" r:id="rId20"/>
    <p:sldId id="285" r:id="rId21"/>
    <p:sldId id="286" r:id="rId22"/>
    <p:sldId id="274" r:id="rId23"/>
    <p:sldId id="288" r:id="rId24"/>
    <p:sldId id="289" r:id="rId25"/>
    <p:sldId id="290" r:id="rId26"/>
    <p:sldId id="275" r:id="rId27"/>
    <p:sldId id="276" r:id="rId28"/>
    <p:sldId id="258" r:id="rId29"/>
    <p:sldId id="277" r:id="rId30"/>
    <p:sldId id="297" r:id="rId31"/>
    <p:sldId id="292" r:id="rId32"/>
    <p:sldId id="298" r:id="rId33"/>
    <p:sldId id="295" r:id="rId34"/>
    <p:sldId id="294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DE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62" autoAdjust="0"/>
    <p:restoredTop sz="92171" autoAdjust="0"/>
  </p:normalViewPr>
  <p:slideViewPr>
    <p:cSldViewPr>
      <p:cViewPr varScale="1">
        <p:scale>
          <a:sx n="68" d="100"/>
          <a:sy n="68" d="100"/>
        </p:scale>
        <p:origin x="-138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69B1EA-AF4D-4ED8-AA49-966F739072A4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9BEFDE-3F1F-48EC-A19F-BE18CA1BE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379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BEFDE-3F1F-48EC-A19F-BE18CA1BEEF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9287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BEFDE-3F1F-48EC-A19F-BE18CA1BEEF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1466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Naloxone</a:t>
            </a:r>
            <a:r>
              <a:rPr lang="en-US" baseline="0" dirty="0" smtClean="0"/>
              <a:t> is available OTC in 41 states (including MA) – for $109</a:t>
            </a:r>
          </a:p>
          <a:p>
            <a:r>
              <a:rPr lang="en-US" baseline="0" dirty="0" smtClean="0"/>
              <a:t>A single dose of heroin costs $15-$20</a:t>
            </a:r>
          </a:p>
          <a:p>
            <a:r>
              <a:rPr lang="en-US" baseline="0" dirty="0" smtClean="0"/>
              <a:t>The wholesale price of two doses of </a:t>
            </a:r>
            <a:r>
              <a:rPr lang="en-US" baseline="0" dirty="0" err="1" smtClean="0"/>
              <a:t>Narcan</a:t>
            </a:r>
            <a:r>
              <a:rPr lang="en-US" baseline="0" dirty="0" smtClean="0"/>
              <a:t> would be between $1 and $10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BEFDE-3F1F-48EC-A19F-BE18CA1BEEF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9470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https://www.youtube.com/watch?v=QaNM2hiWKQ8&amp;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BEFDE-3F1F-48EC-A19F-BE18CA1BEEF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7266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Only like 4%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BEFDE-3F1F-48EC-A19F-BE18CA1BEEF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154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BEFDE-3F1F-48EC-A19F-BE18CA1BEEF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64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2336" lvl="1" indent="0" algn="l">
              <a:spcAft>
                <a:spcPts val="1000"/>
              </a:spcAft>
              <a:buNone/>
            </a:pPr>
            <a:endParaRPr lang="en-US" sz="1900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BEFDE-3F1F-48EC-A19F-BE18CA1BEEF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890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Alcohol</a:t>
            </a:r>
            <a:r>
              <a:rPr lang="en-US" baseline="0" dirty="0" smtClean="0"/>
              <a:t> withdrawal is more dangerous, but opiate use is more dangerous</a:t>
            </a:r>
          </a:p>
          <a:p>
            <a:r>
              <a:rPr lang="en-US" baseline="0" dirty="0" smtClean="0"/>
              <a:t>Even though alcohol is more abused</a:t>
            </a:r>
          </a:p>
          <a:p>
            <a:r>
              <a:rPr lang="en-US" baseline="0" dirty="0" smtClean="0"/>
              <a:t>Marijuana is less addictive than even caffeine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BEFDE-3F1F-48EC-A19F-BE18CA1BEEF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195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BEFDE-3F1F-48EC-A19F-BE18CA1BEEF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331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BEFDE-3F1F-48EC-A19F-BE18CA1BEEF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4923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BEFDE-3F1F-48EC-A19F-BE18CA1BEEF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4923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“Morphine’s activation of the opioid receptor in neurons of NA reigns in release of GABA, drop in GABA causes neighboring cell to expel DA, which elicits euphoria associated with opioids”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BEFDE-3F1F-48EC-A19F-BE18CA1BEEF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492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subject 17, another 15 at first use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BEFDE-3F1F-48EC-A19F-BE18CA1BEEF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146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25F09B63-9B08-47AB-BFE2-510AEE519D08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05150078-8C4F-4972-88CE-88DE07F8F6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09B63-9B08-47AB-BFE2-510AEE519D08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50078-8C4F-4972-88CE-88DE07F8F6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09B63-9B08-47AB-BFE2-510AEE519D08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50078-8C4F-4972-88CE-88DE07F8F6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09B63-9B08-47AB-BFE2-510AEE519D08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50078-8C4F-4972-88CE-88DE07F8F6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09B63-9B08-47AB-BFE2-510AEE519D08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50078-8C4F-4972-88CE-88DE07F8F6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09B63-9B08-47AB-BFE2-510AEE519D08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50078-8C4F-4972-88CE-88DE07F8F6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5F09B63-9B08-47AB-BFE2-510AEE519D08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5150078-8C4F-4972-88CE-88DE07F8F61A}" type="slidenum">
              <a:rPr lang="en-US" smtClean="0"/>
              <a:t>‹#›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25F09B63-9B08-47AB-BFE2-510AEE519D08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05150078-8C4F-4972-88CE-88DE07F8F6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09B63-9B08-47AB-BFE2-510AEE519D08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50078-8C4F-4972-88CE-88DE07F8F6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09B63-9B08-47AB-BFE2-510AEE519D08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50078-8C4F-4972-88CE-88DE07F8F6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09B63-9B08-47AB-BFE2-510AEE519D08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50078-8C4F-4972-88CE-88DE07F8F6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25F09B63-9B08-47AB-BFE2-510AEE519D08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05150078-8C4F-4972-88CE-88DE07F8F61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AKA: </a:t>
            </a:r>
            <a:r>
              <a:rPr lang="en-US" dirty="0" err="1" smtClean="0"/>
              <a:t>Neuropsychopharmacology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813" y="2362200"/>
            <a:ext cx="8458200" cy="1470025"/>
          </a:xfrm>
        </p:spPr>
        <p:txBody>
          <a:bodyPr/>
          <a:lstStyle/>
          <a:p>
            <a:r>
              <a:rPr lang="en-US" dirty="0" smtClean="0"/>
              <a:t>This is Your Brain on Drugs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76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96049"/>
            <a:ext cx="8610600" cy="3334512"/>
          </a:xfrm>
        </p:spPr>
        <p:txBody>
          <a:bodyPr>
            <a:noAutofit/>
          </a:bodyPr>
          <a:lstStyle/>
          <a:p>
            <a:pPr marL="109728" indent="0">
              <a:spcAft>
                <a:spcPts val="1000"/>
              </a:spcAft>
              <a:buNone/>
            </a:pPr>
            <a:endParaRPr lang="en-US" sz="2100" dirty="0">
              <a:solidFill>
                <a:schemeClr val="tx1"/>
              </a:solidFill>
            </a:endParaRPr>
          </a:p>
          <a:p>
            <a:pPr marL="109728" indent="0">
              <a:buNone/>
            </a:pPr>
            <a:r>
              <a:rPr lang="en-US" sz="2100" dirty="0" smtClean="0"/>
              <a:t>Example: Amphetamine reverses the dopamine transporter, increasing DA levels in the synapse</a:t>
            </a:r>
          </a:p>
          <a:p>
            <a:pPr marL="109728" indent="0">
              <a:spcAft>
                <a:spcPts val="1000"/>
              </a:spcAft>
              <a:buNone/>
            </a:pPr>
            <a:r>
              <a:rPr lang="en-US" sz="2100" dirty="0"/>
              <a:t>	</a:t>
            </a:r>
            <a:r>
              <a:rPr lang="en-US" sz="2100" dirty="0" smtClean="0">
                <a:latin typeface="Calibri"/>
                <a:cs typeface="Calibri"/>
              </a:rPr>
              <a:t>→ </a:t>
            </a:r>
            <a:r>
              <a:rPr lang="en-US" sz="2100" dirty="0" smtClean="0"/>
              <a:t>leading to increased alertness, wakefulness, and locomotion, 	which is useful in treating narcolepsy and ADHD.</a:t>
            </a:r>
            <a:endParaRPr lang="en-US" sz="21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3823" y="600932"/>
            <a:ext cx="35052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smtClean="0">
                <a:solidFill>
                  <a:schemeClr val="tx1"/>
                </a:solidFill>
              </a:rPr>
              <a:t>Drug action</a:t>
            </a:r>
            <a:r>
              <a:rPr lang="en-US" sz="2100" dirty="0" smtClean="0">
                <a:solidFill>
                  <a:schemeClr val="tx1"/>
                </a:solidFill>
              </a:rPr>
              <a:t>: Specific </a:t>
            </a:r>
            <a:r>
              <a:rPr lang="en-US" sz="2100" u="sng" dirty="0" smtClean="0">
                <a:solidFill>
                  <a:schemeClr val="tx1"/>
                </a:solidFill>
              </a:rPr>
              <a:t>molecular changes </a:t>
            </a:r>
            <a:r>
              <a:rPr lang="en-US" sz="2100" dirty="0" smtClean="0">
                <a:solidFill>
                  <a:schemeClr val="tx1"/>
                </a:solidFill>
              </a:rPr>
              <a:t>produced by a drug when it binds to a target or receptor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43985" y="600932"/>
            <a:ext cx="3505200" cy="1790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728" indent="0">
              <a:spcAft>
                <a:spcPts val="1000"/>
              </a:spcAft>
              <a:buNone/>
            </a:pPr>
            <a:r>
              <a:rPr lang="en-US" sz="2100" b="1" dirty="0" smtClean="0"/>
              <a:t>Drug effects</a:t>
            </a:r>
            <a:r>
              <a:rPr lang="en-US" sz="2100" dirty="0" smtClean="0"/>
              <a:t>: Resulting </a:t>
            </a:r>
            <a:r>
              <a:rPr lang="en-US" sz="2100" u="sng" dirty="0" smtClean="0"/>
              <a:t>widespread alterations</a:t>
            </a:r>
            <a:r>
              <a:rPr lang="en-US" sz="2100" dirty="0" smtClean="0"/>
              <a:t> in physiological or psychological functioning</a:t>
            </a:r>
          </a:p>
          <a:p>
            <a:endParaRPr lang="en-US" dirty="0"/>
          </a:p>
        </p:txBody>
      </p:sp>
      <p:pic>
        <p:nvPicPr>
          <p:cNvPr id="2050" name="Picture 2" descr="Image result for amphetamine a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489717"/>
            <a:ext cx="3619500" cy="312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az616578.vo.msecnd.net/files/responsive/cover/main/desktop/2016/08/06/636060450864305582255701134_012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84" t="6971"/>
          <a:stretch/>
        </p:blipFill>
        <p:spPr bwMode="auto">
          <a:xfrm>
            <a:off x="5011003" y="3463559"/>
            <a:ext cx="3017577" cy="325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52800" y="3618793"/>
            <a:ext cx="11887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ACTION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059907" y="3615821"/>
            <a:ext cx="118849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EFFECT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4242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337" y="283970"/>
            <a:ext cx="8229600" cy="1066800"/>
          </a:xfrm>
        </p:spPr>
        <p:txBody>
          <a:bodyPr/>
          <a:lstStyle/>
          <a:p>
            <a:r>
              <a:rPr lang="en-US" dirty="0" smtClean="0"/>
              <a:t>Agents Imitate NT Structure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52147" y="1324612"/>
            <a:ext cx="2560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“Lock and key”</a:t>
            </a:r>
            <a:endParaRPr lang="en-US" sz="2800" dirty="0"/>
          </a:p>
        </p:txBody>
      </p:sp>
      <p:pic>
        <p:nvPicPr>
          <p:cNvPr id="4108" name="Picture 12" descr="Image result for serotoni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033" y="611539"/>
            <a:ext cx="2971800" cy="214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Image result for ls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190" y="2233134"/>
            <a:ext cx="2454547" cy="197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Image result for dm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65272">
            <a:off x="6939108" y="2393210"/>
            <a:ext cx="2062597" cy="121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598810" y="1281499"/>
            <a:ext cx="1661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5-HT or Serotonin</a:t>
            </a:r>
            <a:endParaRPr lang="en-US" sz="2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269817" y="3471786"/>
            <a:ext cx="11011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LSD</a:t>
            </a:r>
            <a:endParaRPr lang="en-US" sz="2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878761" y="3705275"/>
            <a:ext cx="11011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DMT</a:t>
            </a:r>
            <a:endParaRPr lang="en-US" sz="2000" b="1" dirty="0"/>
          </a:p>
        </p:txBody>
      </p:sp>
      <p:pic>
        <p:nvPicPr>
          <p:cNvPr id="4122" name="Picture 26" descr="Kekulé, skeletal formula of canonical psilocyb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23" y="1952599"/>
            <a:ext cx="2353889" cy="181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mage result for ls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3" t="14679" r="30963" b="6854"/>
          <a:stretch/>
        </p:blipFill>
        <p:spPr bwMode="auto">
          <a:xfrm>
            <a:off x="3280327" y="4327730"/>
            <a:ext cx="2059410" cy="2339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57200" y="3749816"/>
            <a:ext cx="16057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Psilocybin</a:t>
            </a:r>
            <a:endParaRPr lang="en-US" sz="2000" b="1" dirty="0"/>
          </a:p>
        </p:txBody>
      </p:sp>
      <p:pic>
        <p:nvPicPr>
          <p:cNvPr id="5124" name="Picture 4" descr="Related imag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51" r="7900"/>
          <a:stretch/>
        </p:blipFill>
        <p:spPr bwMode="auto">
          <a:xfrm>
            <a:off x="6179318" y="4190069"/>
            <a:ext cx="2709845" cy="244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elated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2" t="9440" r="9154" b="8713"/>
          <a:stretch/>
        </p:blipFill>
        <p:spPr bwMode="auto">
          <a:xfrm>
            <a:off x="217577" y="4136788"/>
            <a:ext cx="2353889" cy="263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62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066800"/>
          </a:xfrm>
        </p:spPr>
        <p:txBody>
          <a:bodyPr/>
          <a:lstStyle/>
          <a:p>
            <a:r>
              <a:rPr lang="en-US" dirty="0" smtClean="0"/>
              <a:t>Agonists and Antagonists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895600"/>
            <a:ext cx="3124200" cy="1687773"/>
          </a:xfrm>
        </p:spPr>
        <p:txBody>
          <a:bodyPr>
            <a:noAutofit/>
          </a:bodyPr>
          <a:lstStyle/>
          <a:p>
            <a:pPr marL="109728" indent="0">
              <a:spcAft>
                <a:spcPts val="1000"/>
              </a:spcAft>
              <a:buNone/>
            </a:pPr>
            <a:r>
              <a:rPr lang="en-US" sz="2100" b="1" dirty="0" smtClean="0">
                <a:solidFill>
                  <a:schemeClr val="tx1"/>
                </a:solidFill>
              </a:rPr>
              <a:t>Agonist</a:t>
            </a:r>
            <a:r>
              <a:rPr lang="en-US" sz="2100" dirty="0" smtClean="0">
                <a:solidFill>
                  <a:schemeClr val="tx1"/>
                </a:solidFill>
              </a:rPr>
              <a:t>: Binds to and </a:t>
            </a:r>
            <a:r>
              <a:rPr lang="en-US" sz="2100" u="sng" dirty="0" smtClean="0">
                <a:solidFill>
                  <a:schemeClr val="tx1"/>
                </a:solidFill>
              </a:rPr>
              <a:t>activates</a:t>
            </a:r>
            <a:r>
              <a:rPr lang="en-US" sz="2100" dirty="0" smtClean="0">
                <a:solidFill>
                  <a:schemeClr val="tx1"/>
                </a:solidFill>
              </a:rPr>
              <a:t> a receptor</a:t>
            </a:r>
          </a:p>
          <a:p>
            <a:pPr marL="109728" indent="0">
              <a:spcAft>
                <a:spcPts val="1000"/>
              </a:spcAft>
              <a:buNone/>
            </a:pPr>
            <a:r>
              <a:rPr lang="en-US" sz="2100" b="1" dirty="0" smtClean="0"/>
              <a:t>Antagonist</a:t>
            </a:r>
            <a:r>
              <a:rPr lang="en-US" sz="2100" dirty="0" smtClean="0"/>
              <a:t>: Binds to and </a:t>
            </a:r>
            <a:r>
              <a:rPr lang="en-US" sz="2100" u="sng" dirty="0" smtClean="0"/>
              <a:t>blocks</a:t>
            </a:r>
            <a:r>
              <a:rPr lang="en-US" sz="2100" dirty="0" smtClean="0"/>
              <a:t> a receptor</a:t>
            </a:r>
            <a:endParaRPr lang="en-US" sz="2100" dirty="0">
              <a:solidFill>
                <a:schemeClr val="tx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1" t="13433" r="16820" b="36007"/>
          <a:stretch/>
        </p:blipFill>
        <p:spPr bwMode="auto">
          <a:xfrm>
            <a:off x="3124200" y="1980063"/>
            <a:ext cx="5854890" cy="3698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842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9681" y="1066800"/>
            <a:ext cx="8610600" cy="990600"/>
          </a:xfrm>
        </p:spPr>
        <p:txBody>
          <a:bodyPr>
            <a:noAutofit/>
          </a:bodyPr>
          <a:lstStyle/>
          <a:p>
            <a:pPr marL="109728" indent="0">
              <a:spcAft>
                <a:spcPts val="1000"/>
              </a:spcAft>
              <a:buNone/>
            </a:pPr>
            <a:r>
              <a:rPr lang="en-US" sz="2100" b="1" dirty="0" smtClean="0">
                <a:solidFill>
                  <a:schemeClr val="tx1"/>
                </a:solidFill>
              </a:rPr>
              <a:t>Tolerance</a:t>
            </a:r>
            <a:r>
              <a:rPr lang="en-US" sz="2100" dirty="0" smtClean="0">
                <a:solidFill>
                  <a:schemeClr val="tx1"/>
                </a:solidFill>
              </a:rPr>
              <a:t>: Chronic use results in </a:t>
            </a:r>
            <a:r>
              <a:rPr lang="en-US" sz="2100" u="sng" dirty="0" smtClean="0">
                <a:solidFill>
                  <a:schemeClr val="tx1"/>
                </a:solidFill>
              </a:rPr>
              <a:t>diminished drug effect/potency</a:t>
            </a:r>
            <a:r>
              <a:rPr lang="en-US" sz="2100" dirty="0" smtClean="0">
                <a:solidFill>
                  <a:schemeClr val="tx1"/>
                </a:solidFill>
              </a:rPr>
              <a:t>, requires higher dosages to maintain constant effect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229600" cy="1066800"/>
          </a:xfrm>
        </p:spPr>
        <p:txBody>
          <a:bodyPr/>
          <a:lstStyle/>
          <a:p>
            <a:r>
              <a:rPr lang="en-US" dirty="0" smtClean="0"/>
              <a:t>Tolerance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5" t="25746" r="20369" b="34500"/>
          <a:stretch/>
        </p:blipFill>
        <p:spPr bwMode="auto">
          <a:xfrm>
            <a:off x="659641" y="1828800"/>
            <a:ext cx="7890681" cy="2908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731223"/>
            <a:ext cx="3309583" cy="19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dss.fosterwebmarketing.com/upload/fosterwebmarketing.com/subdomains/gambonelaw/dui-checkpoin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71"/>
          <a:stretch/>
        </p:blipFill>
        <p:spPr bwMode="auto">
          <a:xfrm>
            <a:off x="4876800" y="4773755"/>
            <a:ext cx="3300484" cy="190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26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610600" cy="4325112"/>
          </a:xfrm>
        </p:spPr>
        <p:txBody>
          <a:bodyPr>
            <a:noAutofit/>
          </a:bodyPr>
          <a:lstStyle/>
          <a:p>
            <a:pPr marL="109728" indent="0">
              <a:spcAft>
                <a:spcPts val="1000"/>
              </a:spcAft>
              <a:buNone/>
            </a:pPr>
            <a:r>
              <a:rPr lang="en-US" sz="2100" b="1" dirty="0" smtClean="0"/>
              <a:t>Dependence</a:t>
            </a:r>
            <a:r>
              <a:rPr lang="en-US" sz="2100" dirty="0" smtClean="0"/>
              <a:t>: </a:t>
            </a:r>
            <a:r>
              <a:rPr lang="en-US" sz="2100" u="sng" dirty="0" smtClean="0"/>
              <a:t>Physical</a:t>
            </a:r>
            <a:r>
              <a:rPr lang="en-US" sz="2100" dirty="0" smtClean="0"/>
              <a:t> quality </a:t>
            </a:r>
            <a:r>
              <a:rPr lang="en-US" sz="2100" dirty="0" smtClean="0"/>
              <a:t>characterized by withdrawal symptoms or the avoidance of </a:t>
            </a:r>
            <a:r>
              <a:rPr lang="en-US" sz="2100" dirty="0" smtClean="0"/>
              <a:t>withdrawal upon cessation</a:t>
            </a:r>
            <a:endParaRPr lang="en-US" sz="2100" dirty="0" smtClean="0"/>
          </a:p>
          <a:p>
            <a:pPr marL="109728" indent="0">
              <a:spcAft>
                <a:spcPts val="1000"/>
              </a:spcAft>
              <a:buNone/>
            </a:pPr>
            <a:r>
              <a:rPr lang="en-US" sz="2100" b="1" dirty="0" smtClean="0">
                <a:solidFill>
                  <a:schemeClr val="tx1"/>
                </a:solidFill>
              </a:rPr>
              <a:t>Withdrawal</a:t>
            </a:r>
            <a:r>
              <a:rPr lang="en-US" sz="2100" dirty="0" smtClean="0">
                <a:solidFill>
                  <a:schemeClr val="tx1"/>
                </a:solidFill>
              </a:rPr>
              <a:t>: A </a:t>
            </a:r>
            <a:r>
              <a:rPr lang="en-US" sz="2100" u="sng" dirty="0" smtClean="0">
                <a:solidFill>
                  <a:schemeClr val="tx1"/>
                </a:solidFill>
              </a:rPr>
              <a:t>group of symptoms</a:t>
            </a:r>
            <a:r>
              <a:rPr lang="en-US" sz="2100" dirty="0" smtClean="0">
                <a:solidFill>
                  <a:schemeClr val="tx1"/>
                </a:solidFill>
              </a:rPr>
              <a:t> which occur upon abrupt </a:t>
            </a:r>
            <a:r>
              <a:rPr lang="en-US" sz="2100" u="sng" dirty="0" smtClean="0">
                <a:solidFill>
                  <a:schemeClr val="tx1"/>
                </a:solidFill>
              </a:rPr>
              <a:t>cessation</a:t>
            </a:r>
            <a:r>
              <a:rPr lang="en-US" sz="2100" dirty="0" smtClean="0">
                <a:solidFill>
                  <a:schemeClr val="tx1"/>
                </a:solidFill>
              </a:rPr>
              <a:t> of a drug which has typically been used in either high doses or over a long period of time</a:t>
            </a:r>
          </a:p>
          <a:p>
            <a:pPr marL="109728" indent="0">
              <a:spcAft>
                <a:spcPts val="1000"/>
              </a:spcAft>
              <a:buNone/>
            </a:pPr>
            <a:endParaRPr lang="en-US" sz="2100" dirty="0">
              <a:solidFill>
                <a:schemeClr val="tx1"/>
              </a:solidFill>
            </a:endParaRPr>
          </a:p>
        </p:txBody>
      </p:sp>
      <p:pic>
        <p:nvPicPr>
          <p:cNvPr id="10242" name="Picture 2" descr="https://drugabuse.com/wp-content/uploads/500x335xdrugabuse-shutterstock248133172-man_addicted_to_pills-feature_image.jpg.pagespeed.ic.vJFoYEMsl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901" y="3352800"/>
            <a:ext cx="4762500" cy="319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86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066800"/>
          </a:xfrm>
        </p:spPr>
        <p:txBody>
          <a:bodyPr/>
          <a:lstStyle/>
          <a:p>
            <a:r>
              <a:rPr lang="en-US" dirty="0" err="1" smtClean="0"/>
              <a:t>Hemingfield</a:t>
            </a:r>
            <a:r>
              <a:rPr lang="en-US" dirty="0" smtClean="0"/>
              <a:t> Ratings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4668526"/>
              </p:ext>
            </p:extLst>
          </p:nvPr>
        </p:nvGraphicFramePr>
        <p:xfrm>
          <a:off x="743242" y="2554164"/>
          <a:ext cx="7696200" cy="232029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524000"/>
                <a:gridCol w="1600200"/>
                <a:gridCol w="1371600"/>
                <a:gridCol w="1600200"/>
                <a:gridCol w="1600200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accent1"/>
                          </a:solidFill>
                        </a:rPr>
                        <a:t>Substance</a:t>
                      </a: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accent1"/>
                          </a:solidFill>
                        </a:rPr>
                        <a:t>Withdrawal</a:t>
                      </a: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accent1"/>
                          </a:solidFill>
                        </a:rPr>
                        <a:t>Tolerance</a:t>
                      </a: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accent1"/>
                          </a:solidFill>
                        </a:rPr>
                        <a:t>Dependence</a:t>
                      </a: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accent1"/>
                          </a:solidFill>
                        </a:rPr>
                        <a:t>Intoxication</a:t>
                      </a:r>
                    </a:p>
                  </a:txBody>
                  <a:tcPr marL="28575" marR="28575" marT="28575" marB="28575"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accent1"/>
                          </a:solidFill>
                        </a:rPr>
                        <a:t>Nicotine</a:t>
                      </a: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accent1"/>
                          </a:solidFill>
                        </a:rPr>
                        <a:t>3</a:t>
                      </a: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accent1"/>
                          </a:solidFill>
                        </a:rPr>
                        <a:t>2</a:t>
                      </a: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accent1"/>
                          </a:solidFill>
                        </a:rPr>
                        <a:t>1</a:t>
                      </a: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accent1"/>
                          </a:solidFill>
                        </a:rPr>
                        <a:t>5</a:t>
                      </a:r>
                    </a:p>
                  </a:txBody>
                  <a:tcPr marL="28575" marR="28575" marT="28575" marB="28575"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accent1"/>
                          </a:solidFill>
                        </a:rPr>
                        <a:t>Heroin</a:t>
                      </a: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accent1"/>
                          </a:solidFill>
                        </a:rPr>
                        <a:t>2</a:t>
                      </a: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accent1"/>
                          </a:solidFill>
                        </a:rPr>
                        <a:t>1</a:t>
                      </a: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accent1"/>
                          </a:solidFill>
                        </a:rPr>
                        <a:t>2</a:t>
                      </a: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accent1"/>
                          </a:solidFill>
                        </a:rPr>
                        <a:t>2</a:t>
                      </a:r>
                    </a:p>
                  </a:txBody>
                  <a:tcPr marL="28575" marR="28575" marT="28575" marB="28575"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accent1"/>
                          </a:solidFill>
                        </a:rPr>
                        <a:t>Cocaine</a:t>
                      </a: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accent1"/>
                          </a:solidFill>
                        </a:rPr>
                        <a:t>4</a:t>
                      </a: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accent1"/>
                          </a:solidFill>
                        </a:rPr>
                        <a:t>4</a:t>
                      </a: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accent1"/>
                          </a:solidFill>
                        </a:rPr>
                        <a:t>3</a:t>
                      </a: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accent1"/>
                          </a:solidFill>
                        </a:rPr>
                        <a:t>3</a:t>
                      </a:r>
                    </a:p>
                  </a:txBody>
                  <a:tcPr marL="28575" marR="28575" marT="28575" marB="28575"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accent1"/>
                          </a:solidFill>
                        </a:rPr>
                        <a:t>Alcohol</a:t>
                      </a: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accent1"/>
                          </a:solidFill>
                        </a:rPr>
                        <a:t>1</a:t>
                      </a: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accent1"/>
                          </a:solidFill>
                        </a:rPr>
                        <a:t>3</a:t>
                      </a: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accent1"/>
                          </a:solidFill>
                        </a:rPr>
                        <a:t>4</a:t>
                      </a: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accent1"/>
                          </a:solidFill>
                        </a:rPr>
                        <a:t>1</a:t>
                      </a:r>
                    </a:p>
                  </a:txBody>
                  <a:tcPr marL="28575" marR="28575" marT="28575" marB="28575"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accent1"/>
                          </a:solidFill>
                        </a:rPr>
                        <a:t>Caffeine</a:t>
                      </a: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accent1"/>
                          </a:solidFill>
                        </a:rPr>
                        <a:t>5</a:t>
                      </a: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accent1"/>
                          </a:solidFill>
                        </a:rPr>
                        <a:t>5</a:t>
                      </a: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accent1"/>
                          </a:solidFill>
                        </a:rPr>
                        <a:t>5</a:t>
                      </a: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accent1"/>
                          </a:solidFill>
                        </a:rPr>
                        <a:t>6</a:t>
                      </a:r>
                    </a:p>
                  </a:txBody>
                  <a:tcPr marL="28575" marR="28575" marT="28575" marB="28575"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accent1"/>
                          </a:solidFill>
                        </a:rPr>
                        <a:t>Marijuana</a:t>
                      </a: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chemeClr val="accent1"/>
                          </a:solidFill>
                        </a:rPr>
                        <a:t>6</a:t>
                      </a: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accent1"/>
                          </a:solidFill>
                        </a:rPr>
                        <a:t>6</a:t>
                      </a: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accent1"/>
                          </a:solidFill>
                        </a:rPr>
                        <a:t>6</a:t>
                      </a: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accent1"/>
                          </a:solidFill>
                        </a:rPr>
                        <a:t>4</a:t>
                      </a:r>
                    </a:p>
                  </a:txBody>
                  <a:tcPr marL="28575" marR="28575" marT="28575" marB="28575" anchor="ctr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274276" y="3261360"/>
            <a:ext cx="1600200" cy="304800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271932" y="3899095"/>
            <a:ext cx="1600200" cy="304800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1999" y="4222652"/>
            <a:ext cx="1512277" cy="304800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43242" y="4569654"/>
            <a:ext cx="1512277" cy="304800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21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962" y="304800"/>
            <a:ext cx="8229600" cy="1066800"/>
          </a:xfrm>
        </p:spPr>
        <p:txBody>
          <a:bodyPr/>
          <a:lstStyle/>
          <a:p>
            <a:r>
              <a:rPr lang="en-US" dirty="0" smtClean="0"/>
              <a:t>Reward</a:t>
            </a:r>
            <a:endParaRPr lang="en-US" dirty="0"/>
          </a:p>
        </p:txBody>
      </p:sp>
      <p:pic>
        <p:nvPicPr>
          <p:cNvPr id="4" name="Picture 2" descr="http://a.abcnews.com/images/Technology/ht_trained_rat_ll_130813_16x9_99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7" r="16389"/>
          <a:stretch/>
        </p:blipFill>
        <p:spPr bwMode="auto">
          <a:xfrm>
            <a:off x="3124200" y="4249913"/>
            <a:ext cx="2866030" cy="237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d14rmgtrwzf5a.cloudfront.net/sites/default/files/images/colorbox/soa_014_larg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5" t="26585" r="2596" b="23409"/>
          <a:stretch/>
        </p:blipFill>
        <p:spPr bwMode="auto">
          <a:xfrm>
            <a:off x="914400" y="1155765"/>
            <a:ext cx="7010400" cy="277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Image result for burg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543747"/>
            <a:ext cx="1752600" cy="1055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Image result for cocain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15"/>
          <a:stretch/>
        </p:blipFill>
        <p:spPr bwMode="auto">
          <a:xfrm>
            <a:off x="6540004" y="4362653"/>
            <a:ext cx="2362200" cy="175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2" name="Picture 16" descr="http://thecontextofthings.com/wp-content/uploads/2017/08/random-sex-thing-i-wrote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18"/>
          <a:stretch/>
        </p:blipFill>
        <p:spPr bwMode="auto">
          <a:xfrm>
            <a:off x="663451" y="4634047"/>
            <a:ext cx="1644898" cy="208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16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381000"/>
            <a:ext cx="8229600" cy="1066800"/>
          </a:xfrm>
        </p:spPr>
        <p:txBody>
          <a:bodyPr/>
          <a:lstStyle/>
          <a:p>
            <a:r>
              <a:rPr lang="en-US" dirty="0" smtClean="0"/>
              <a:t>Opponent-Process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295400"/>
            <a:ext cx="8534400" cy="1524001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</a:pPr>
            <a:r>
              <a:rPr lang="en-US" sz="2100" dirty="0" smtClean="0">
                <a:solidFill>
                  <a:schemeClr val="tx1"/>
                </a:solidFill>
              </a:rPr>
              <a:t>GABA is the brain’s primary inhibitory NT</a:t>
            </a:r>
          </a:p>
          <a:p>
            <a:pPr>
              <a:buClr>
                <a:schemeClr val="tx1"/>
              </a:buClr>
            </a:pPr>
            <a:r>
              <a:rPr lang="en-US" sz="2100" dirty="0" smtClean="0">
                <a:solidFill>
                  <a:schemeClr val="tx1"/>
                </a:solidFill>
              </a:rPr>
              <a:t>Alcohol works by increasing the effect of GABA</a:t>
            </a:r>
          </a:p>
          <a:p>
            <a:pPr>
              <a:buClr>
                <a:schemeClr val="tx1"/>
              </a:buClr>
            </a:pPr>
            <a:r>
              <a:rPr lang="en-US" sz="2100" dirty="0" smtClean="0"/>
              <a:t>Effects of alcohol include euphoria, sedation, impaired functioning</a:t>
            </a:r>
            <a:endParaRPr lang="en-US" sz="2100" dirty="0" smtClean="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</a:pPr>
            <a:r>
              <a:rPr lang="en-US" sz="2100" dirty="0" smtClean="0"/>
              <a:t>Withdrawal from alcohol causes over-excitation in the brain, leading to seizures, anxiety, tachycardia, tremors</a:t>
            </a:r>
            <a:endParaRPr lang="en-US" sz="2100" dirty="0">
              <a:solidFill>
                <a:schemeClr val="tx1"/>
              </a:solidFill>
            </a:endParaRPr>
          </a:p>
        </p:txBody>
      </p:sp>
      <p:sp>
        <p:nvSpPr>
          <p:cNvPr id="4" name="object 2"/>
          <p:cNvSpPr/>
          <p:nvPr/>
        </p:nvSpPr>
        <p:spPr>
          <a:xfrm>
            <a:off x="1864057" y="3200400"/>
            <a:ext cx="5410200" cy="35620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024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066800"/>
          </a:xfrm>
        </p:spPr>
        <p:txBody>
          <a:bodyPr/>
          <a:lstStyle/>
          <a:p>
            <a:r>
              <a:rPr lang="en-US" dirty="0" smtClean="0"/>
              <a:t>Addiction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2743200" cy="4876800"/>
          </a:xfrm>
        </p:spPr>
        <p:txBody>
          <a:bodyPr>
            <a:noAutofit/>
          </a:bodyPr>
          <a:lstStyle/>
          <a:p>
            <a:pPr marL="109728" indent="0">
              <a:spcAft>
                <a:spcPts val="1000"/>
              </a:spcAft>
              <a:buNone/>
            </a:pPr>
            <a:r>
              <a:rPr lang="en-US" sz="2100" dirty="0" smtClean="0">
                <a:solidFill>
                  <a:schemeClr val="tx1"/>
                </a:solidFill>
              </a:rPr>
              <a:t>Addiction is characterized by:</a:t>
            </a:r>
          </a:p>
          <a:p>
            <a:pPr>
              <a:spcAft>
                <a:spcPts val="1000"/>
              </a:spcAft>
              <a:buClrTx/>
            </a:pPr>
            <a:r>
              <a:rPr lang="en-US" sz="2100" dirty="0" smtClean="0"/>
              <a:t>Compulsive, drug-seeking behavior (</a:t>
            </a:r>
            <a:r>
              <a:rPr lang="en-US" sz="2100" u="sng" dirty="0" smtClean="0"/>
              <a:t>craving</a:t>
            </a:r>
            <a:r>
              <a:rPr lang="en-US" sz="2100" dirty="0" smtClean="0"/>
              <a:t>)</a:t>
            </a:r>
          </a:p>
          <a:p>
            <a:pPr>
              <a:spcAft>
                <a:spcPts val="1000"/>
              </a:spcAft>
              <a:buClrTx/>
            </a:pPr>
            <a:r>
              <a:rPr lang="en-US" sz="2100" dirty="0" smtClean="0">
                <a:solidFill>
                  <a:schemeClr val="tx1"/>
                </a:solidFill>
              </a:rPr>
              <a:t>Chronic </a:t>
            </a:r>
            <a:r>
              <a:rPr lang="en-US" sz="2100" u="sng" dirty="0" smtClean="0">
                <a:solidFill>
                  <a:schemeClr val="tx1"/>
                </a:solidFill>
              </a:rPr>
              <a:t>relapsing</a:t>
            </a:r>
            <a:r>
              <a:rPr lang="en-US" sz="2100" dirty="0" smtClean="0">
                <a:solidFill>
                  <a:schemeClr val="tx1"/>
                </a:solidFill>
              </a:rPr>
              <a:t> and remissions</a:t>
            </a:r>
          </a:p>
          <a:p>
            <a:pPr>
              <a:spcAft>
                <a:spcPts val="1000"/>
              </a:spcAft>
              <a:buClrTx/>
            </a:pPr>
            <a:r>
              <a:rPr lang="en-US" sz="2100" u="sng" dirty="0" smtClean="0"/>
              <a:t>Persisting use </a:t>
            </a:r>
            <a:r>
              <a:rPr lang="en-US" sz="2100" dirty="0" smtClean="0"/>
              <a:t>despite negative consequences</a:t>
            </a:r>
            <a:endParaRPr lang="en-US" sz="2100" dirty="0">
              <a:solidFill>
                <a:schemeClr val="tx1"/>
              </a:solidFill>
            </a:endParaRPr>
          </a:p>
        </p:txBody>
      </p:sp>
      <p:sp>
        <p:nvSpPr>
          <p:cNvPr id="4" name="object 5"/>
          <p:cNvSpPr/>
          <p:nvPr/>
        </p:nvSpPr>
        <p:spPr>
          <a:xfrm>
            <a:off x="3251579" y="914400"/>
            <a:ext cx="5757081" cy="43354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990600" y="5638800"/>
            <a:ext cx="716280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/>
              <a:t>Nearly </a:t>
            </a:r>
            <a:r>
              <a:rPr lang="en-US" sz="2100" b="1" dirty="0" smtClean="0"/>
              <a:t>1 in 7 </a:t>
            </a:r>
            <a:r>
              <a:rPr lang="en-US" sz="2100" dirty="0" smtClean="0"/>
              <a:t>Americans will develop a substance use disorder in their lifetime, but only </a:t>
            </a:r>
            <a:r>
              <a:rPr lang="en-US" sz="2100" b="1" dirty="0" smtClean="0"/>
              <a:t>10%</a:t>
            </a:r>
            <a:r>
              <a:rPr lang="en-US" sz="2100" dirty="0" smtClean="0"/>
              <a:t> will receive specialty treatment. 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69151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59" y="457200"/>
            <a:ext cx="8229600" cy="1066800"/>
          </a:xfrm>
        </p:spPr>
        <p:txBody>
          <a:bodyPr/>
          <a:lstStyle/>
          <a:p>
            <a:r>
              <a:rPr lang="en-US" dirty="0" smtClean="0"/>
              <a:t>Opioid Drug Action</a:t>
            </a:r>
            <a:endParaRPr lang="en-US" dirty="0"/>
          </a:p>
        </p:txBody>
      </p:sp>
      <p:pic>
        <p:nvPicPr>
          <p:cNvPr id="11268" name="Picture 4" descr="Image result for nociceptor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8" t="4818" r="3553" b="4909"/>
          <a:stretch/>
        </p:blipFill>
        <p:spPr bwMode="auto">
          <a:xfrm>
            <a:off x="3352800" y="1377502"/>
            <a:ext cx="5628563" cy="4968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07559" y="1962542"/>
            <a:ext cx="32657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Nociception</a:t>
            </a:r>
            <a:r>
              <a:rPr lang="en-US" sz="2400" dirty="0" smtClean="0"/>
              <a:t>: The nervous system’s perception of and response to harmful stimuli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240541" y="4264163"/>
            <a:ext cx="30508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Opioids </a:t>
            </a:r>
            <a:r>
              <a:rPr lang="en-US" sz="2400" dirty="0" smtClean="0"/>
              <a:t>relieve </a:t>
            </a:r>
            <a:r>
              <a:rPr lang="en-US" sz="2400" b="1" dirty="0" smtClean="0"/>
              <a:t>pain</a:t>
            </a:r>
            <a:r>
              <a:rPr lang="en-US" sz="2400" dirty="0" smtClean="0"/>
              <a:t>, which is known as </a:t>
            </a:r>
            <a:r>
              <a:rPr lang="en-US" sz="2400" b="1" dirty="0" smtClean="0"/>
              <a:t>analgesia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07332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www.tops-products.com/media/catalog/product/cache/1/image/9df78eab33525d08d6e5fb8d27136e95/1/0/10016_Inset_MAIN_L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600" y="914400"/>
            <a:ext cx="6096000" cy="414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upload.wikimedia.org/wikipedia/commons/4/4e/Gmail_Ic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746717"/>
            <a:ext cx="3553265" cy="355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0627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59" y="457200"/>
            <a:ext cx="8229600" cy="1066800"/>
          </a:xfrm>
        </p:spPr>
        <p:txBody>
          <a:bodyPr/>
          <a:lstStyle/>
          <a:p>
            <a:r>
              <a:rPr lang="en-US" dirty="0" smtClean="0"/>
              <a:t>Opioid Drug Action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8"/>
          <a:stretch/>
        </p:blipFill>
        <p:spPr>
          <a:xfrm>
            <a:off x="0" y="2438400"/>
            <a:ext cx="4572638" cy="42774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8"/>
          <a:stretch/>
        </p:blipFill>
        <p:spPr>
          <a:xfrm>
            <a:off x="4579143" y="2414516"/>
            <a:ext cx="4572638" cy="4277436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>
            <a:off x="7162800" y="2286000"/>
            <a:ext cx="304800" cy="129540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131107" y="1948934"/>
            <a:ext cx="2063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μ-</a:t>
            </a:r>
            <a:r>
              <a:rPr lang="en-US" dirty="0" smtClean="0"/>
              <a:t>opioid receptors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07558" y="1302603"/>
            <a:ext cx="8250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Opioids</a:t>
            </a:r>
            <a:r>
              <a:rPr lang="en-US" sz="2400" dirty="0" smtClean="0"/>
              <a:t> are </a:t>
            </a:r>
            <a:r>
              <a:rPr lang="en-US" sz="2400" b="1" dirty="0" smtClean="0"/>
              <a:t>agonists</a:t>
            </a:r>
            <a:r>
              <a:rPr lang="en-US" sz="2400" dirty="0" smtClean="0"/>
              <a:t> of the </a:t>
            </a:r>
            <a:r>
              <a:rPr lang="el-GR" sz="2400" b="1" dirty="0" smtClean="0"/>
              <a:t>μ-</a:t>
            </a:r>
            <a:r>
              <a:rPr lang="en-US" sz="2400" b="1" dirty="0" smtClean="0"/>
              <a:t>opioid receptors</a:t>
            </a:r>
            <a:endParaRPr lang="en-US" sz="2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207558" y="1771092"/>
            <a:ext cx="5355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Examples include </a:t>
            </a:r>
            <a:r>
              <a:rPr lang="en-US" sz="2400" dirty="0" smtClean="0"/>
              <a:t>hydrocodone,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207558" y="2117678"/>
            <a:ext cx="45168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oxycodone, morphine, heroin, fentanyl, and methadone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3985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59" y="457200"/>
            <a:ext cx="8229600" cy="1066800"/>
          </a:xfrm>
        </p:spPr>
        <p:txBody>
          <a:bodyPr/>
          <a:lstStyle/>
          <a:p>
            <a:r>
              <a:rPr lang="en-US" dirty="0" smtClean="0"/>
              <a:t>Opioid Drug Action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6200" y="1525137"/>
            <a:ext cx="36731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Reinforcement</a:t>
            </a:r>
            <a:r>
              <a:rPr lang="en-US" sz="2400" dirty="0" smtClean="0"/>
              <a:t> of </a:t>
            </a:r>
            <a:r>
              <a:rPr lang="en-US" sz="2400" b="1" dirty="0" smtClean="0"/>
              <a:t>opioid addiction</a:t>
            </a:r>
            <a:r>
              <a:rPr lang="en-US" sz="2400" dirty="0" smtClean="0"/>
              <a:t> comes from the </a:t>
            </a:r>
            <a:r>
              <a:rPr lang="en-US" sz="2400" b="1" dirty="0" smtClean="0"/>
              <a:t>dopaminergic reward system</a:t>
            </a:r>
            <a:endParaRPr lang="en-US" sz="2400" dirty="0"/>
          </a:p>
        </p:txBody>
      </p:sp>
      <p:pic>
        <p:nvPicPr>
          <p:cNvPr id="6" name="Picture 2" descr="http://www.the-scientist.com/Feb2014/feature1_pg33ful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44" b="21622"/>
          <a:stretch/>
        </p:blipFill>
        <p:spPr bwMode="auto">
          <a:xfrm>
            <a:off x="3749307" y="1524000"/>
            <a:ext cx="5230812" cy="498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24"/>
          <p:cNvGrpSpPr>
            <a:grpSpLocks/>
          </p:cNvGrpSpPr>
          <p:nvPr/>
        </p:nvGrpSpPr>
        <p:grpSpPr bwMode="auto">
          <a:xfrm>
            <a:off x="121023" y="3657600"/>
            <a:ext cx="4146177" cy="2989360"/>
            <a:chOff x="1131470" y="545320"/>
            <a:chExt cx="7450894" cy="593516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74" t="7951" r="6142" b="5505"/>
            <a:stretch/>
          </p:blipFill>
          <p:spPr bwMode="auto">
            <a:xfrm>
              <a:off x="1131470" y="545320"/>
              <a:ext cx="7450894" cy="5935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oup 23"/>
            <p:cNvGrpSpPr>
              <a:grpSpLocks/>
            </p:cNvGrpSpPr>
            <p:nvPr/>
          </p:nvGrpSpPr>
          <p:grpSpPr bwMode="auto">
            <a:xfrm>
              <a:off x="1435390" y="3529013"/>
              <a:ext cx="6597537" cy="1979028"/>
              <a:chOff x="1435390" y="3529013"/>
              <a:chExt cx="6597537" cy="1979028"/>
            </a:xfrm>
          </p:grpSpPr>
          <p:cxnSp>
            <p:nvCxnSpPr>
              <p:cNvPr id="16" name="Straight Arrow Connector 15"/>
              <p:cNvCxnSpPr/>
              <p:nvPr/>
            </p:nvCxnSpPr>
            <p:spPr>
              <a:xfrm flipV="1">
                <a:off x="2149475" y="3759200"/>
                <a:ext cx="1423988" cy="981075"/>
              </a:xfrm>
              <a:prstGeom prst="straightConnector1">
                <a:avLst/>
              </a:prstGeom>
              <a:ln w="50800">
                <a:solidFill>
                  <a:schemeClr val="bg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1"/>
              <p:cNvSpPr txBox="1">
                <a:spLocks noChangeArrowheads="1"/>
              </p:cNvSpPr>
              <p:nvPr/>
            </p:nvSpPr>
            <p:spPr bwMode="auto">
              <a:xfrm>
                <a:off x="1435390" y="4726700"/>
                <a:ext cx="266280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US" sz="2400" dirty="0">
                    <a:solidFill>
                      <a:srgbClr val="FFFFFF"/>
                    </a:solidFill>
                  </a:rPr>
                  <a:t>Nucleus </a:t>
                </a:r>
                <a:r>
                  <a:rPr lang="en-US" sz="2400" dirty="0" err="1">
                    <a:solidFill>
                      <a:srgbClr val="FFFFFF"/>
                    </a:solidFill>
                  </a:rPr>
                  <a:t>accumbens</a:t>
                </a:r>
                <a:endParaRPr lang="en-US" sz="2400" dirty="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20" name="Straight Arrow Connector 19"/>
              <p:cNvCxnSpPr/>
              <p:nvPr/>
            </p:nvCxnSpPr>
            <p:spPr>
              <a:xfrm rot="10800000">
                <a:off x="4921250" y="3529013"/>
                <a:ext cx="2393950" cy="1706562"/>
              </a:xfrm>
              <a:prstGeom prst="straightConnector1">
                <a:avLst/>
              </a:prstGeom>
              <a:ln w="50800">
                <a:solidFill>
                  <a:schemeClr val="bg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19"/>
              <p:cNvSpPr txBox="1">
                <a:spLocks noChangeArrowheads="1"/>
              </p:cNvSpPr>
              <p:nvPr/>
            </p:nvSpPr>
            <p:spPr bwMode="auto">
              <a:xfrm>
                <a:off x="7369614" y="5046376"/>
                <a:ext cx="663313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US" sz="2400">
                    <a:solidFill>
                      <a:srgbClr val="FFFFFF"/>
                    </a:solidFill>
                  </a:rPr>
                  <a:t>VTA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539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066800"/>
          </a:xfrm>
        </p:spPr>
        <p:txBody>
          <a:bodyPr/>
          <a:lstStyle/>
          <a:p>
            <a:r>
              <a:rPr lang="en-US" dirty="0" smtClean="0"/>
              <a:t>Opioid Drug Effects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2233146"/>
              </p:ext>
            </p:extLst>
          </p:nvPr>
        </p:nvGraphicFramePr>
        <p:xfrm>
          <a:off x="1600200" y="1600200"/>
          <a:ext cx="2839212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921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Drug</a:t>
                      </a:r>
                      <a:r>
                        <a:rPr lang="en-US" baseline="0" dirty="0" smtClean="0"/>
                        <a:t> Effect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Analgesia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Constipation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Respiratory depression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Euphoria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Relaxation</a:t>
                      </a:r>
                      <a:r>
                        <a:rPr lang="en-US" baseline="0" dirty="0" smtClean="0"/>
                        <a:t> and </a:t>
                      </a:r>
                      <a:r>
                        <a:rPr lang="en-US" dirty="0" smtClean="0"/>
                        <a:t>sleep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Tranquilization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Decreased blood pressure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Pupil constriction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Hypothermia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Drying of secretions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Reduced sex drive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Flushed and warm skin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446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066800"/>
          </a:xfrm>
        </p:spPr>
        <p:txBody>
          <a:bodyPr/>
          <a:lstStyle/>
          <a:p>
            <a:r>
              <a:rPr lang="en-US" dirty="0" smtClean="0"/>
              <a:t>Opioid Drug Effects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0488307"/>
              </p:ext>
            </p:extLst>
          </p:nvPr>
        </p:nvGraphicFramePr>
        <p:xfrm>
          <a:off x="1600200" y="1600200"/>
          <a:ext cx="6172201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9212"/>
                <a:gridCol w="333298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Drug</a:t>
                      </a:r>
                      <a:r>
                        <a:rPr lang="en-US" baseline="0" dirty="0" smtClean="0"/>
                        <a:t> Effect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Withdrawal Sign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Analgesia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Pain and irritability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Constipation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Diarrhea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Respiratory depression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Panting and yawning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Euphoria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Dysphoria</a:t>
                      </a:r>
                      <a:r>
                        <a:rPr lang="en-US" dirty="0" smtClean="0"/>
                        <a:t>/depression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Relaxation</a:t>
                      </a:r>
                      <a:r>
                        <a:rPr lang="en-US" baseline="0" dirty="0" smtClean="0"/>
                        <a:t> and </a:t>
                      </a:r>
                      <a:r>
                        <a:rPr lang="en-US" dirty="0" smtClean="0"/>
                        <a:t>sleep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Restlessness</a:t>
                      </a:r>
                      <a:r>
                        <a:rPr lang="en-US" baseline="0" dirty="0" smtClean="0"/>
                        <a:t> and </a:t>
                      </a:r>
                      <a:r>
                        <a:rPr lang="en-US" dirty="0" smtClean="0"/>
                        <a:t>insomnia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Tranquilization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Fearfulness and hostility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Decreased blood pressure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Increased blood pressure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Pupil constriction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Pupil dilation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Hypothermia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Hyperthermia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Drying of secretions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Tearing,</a:t>
                      </a:r>
                      <a:r>
                        <a:rPr lang="en-US" baseline="0" dirty="0" smtClean="0"/>
                        <a:t> runny nose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Reduced sex drive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Spontaneous ejaculation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Flushed and warm skin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Chilliness and “gooseflesh”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994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1902"/>
            <a:ext cx="8229600" cy="1066800"/>
          </a:xfrm>
        </p:spPr>
        <p:txBody>
          <a:bodyPr/>
          <a:lstStyle/>
          <a:p>
            <a:r>
              <a:rPr lang="en-US" dirty="0" smtClean="0"/>
              <a:t>Opioid Addiction</a:t>
            </a:r>
            <a:endParaRPr lang="en-US" dirty="0"/>
          </a:p>
        </p:txBody>
      </p:sp>
      <p:pic>
        <p:nvPicPr>
          <p:cNvPr id="14338" name="Picture 2" descr="http://images.slideplayer.com/26/8279069/slides/slide_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2" t="26069" r="23731" b="4046"/>
          <a:stretch/>
        </p:blipFill>
        <p:spPr bwMode="auto">
          <a:xfrm>
            <a:off x="1752600" y="1295400"/>
            <a:ext cx="5867242" cy="543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30668" y="1855708"/>
            <a:ext cx="1295400" cy="369332"/>
            <a:chOff x="685800" y="1840468"/>
            <a:chExt cx="1295400" cy="369332"/>
          </a:xfrm>
        </p:grpSpPr>
        <p:cxnSp>
          <p:nvCxnSpPr>
            <p:cNvPr id="4" name="Straight Arrow Connector 3"/>
            <p:cNvCxnSpPr/>
            <p:nvPr/>
          </p:nvCxnSpPr>
          <p:spPr>
            <a:xfrm>
              <a:off x="685800" y="2209800"/>
              <a:ext cx="1295400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711591" y="1840468"/>
              <a:ext cx="8723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1"/>
                  </a:solidFill>
                </a:rPr>
                <a:t>17 y/o</a:t>
              </a:r>
              <a:endParaRPr lang="en-US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30668" y="4343400"/>
            <a:ext cx="1295400" cy="369332"/>
            <a:chOff x="685800" y="1840468"/>
            <a:chExt cx="1295400" cy="369332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685800" y="2209800"/>
              <a:ext cx="1295400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711591" y="1840468"/>
              <a:ext cx="8819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1"/>
                  </a:solidFill>
                </a:rPr>
                <a:t>15 y/o</a:t>
              </a:r>
              <a:endParaRPr lang="en-US" b="1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180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1902"/>
            <a:ext cx="8229600" cy="1066800"/>
          </a:xfrm>
        </p:spPr>
        <p:txBody>
          <a:bodyPr/>
          <a:lstStyle/>
          <a:p>
            <a:r>
              <a:rPr lang="en-US" dirty="0" smtClean="0"/>
              <a:t>Drug Overdose Deaths in America</a:t>
            </a: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8" t="19589" r="39792" b="20709"/>
          <a:stretch/>
        </p:blipFill>
        <p:spPr bwMode="auto">
          <a:xfrm>
            <a:off x="609600" y="1371600"/>
            <a:ext cx="7530464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05" t="34706" r="38987" b="44487"/>
          <a:stretch/>
        </p:blipFill>
        <p:spPr bwMode="auto">
          <a:xfrm>
            <a:off x="1676400" y="1271605"/>
            <a:ext cx="3159607" cy="1965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334000" y="6534833"/>
            <a:ext cx="62336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smtClean="0"/>
              <a:t>Source: National Institute on Drug Abuse and CDC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21976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066800"/>
          </a:xfrm>
        </p:spPr>
        <p:txBody>
          <a:bodyPr/>
          <a:lstStyle/>
          <a:p>
            <a:r>
              <a:rPr lang="en-US" dirty="0" smtClean="0"/>
              <a:t>Naloxone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539501"/>
            <a:ext cx="8250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Naloxone (</a:t>
            </a:r>
            <a:r>
              <a:rPr lang="en-US" sz="2400" b="1" dirty="0" err="1" smtClean="0"/>
              <a:t>Narcan</a:t>
            </a:r>
            <a:r>
              <a:rPr lang="en-US" sz="2400" b="1" dirty="0" smtClean="0"/>
              <a:t>)</a:t>
            </a:r>
            <a:r>
              <a:rPr lang="en-US" sz="2400" dirty="0" smtClean="0"/>
              <a:t> is a </a:t>
            </a:r>
            <a:r>
              <a:rPr lang="el-GR" sz="2400" b="1" dirty="0" smtClean="0"/>
              <a:t>μ-</a:t>
            </a:r>
            <a:r>
              <a:rPr lang="en-US" sz="2400" b="1" dirty="0" smtClean="0"/>
              <a:t>opioid receptor antagonist</a:t>
            </a:r>
            <a:endParaRPr lang="en-US" sz="2400" b="1" dirty="0"/>
          </a:p>
        </p:txBody>
      </p:sp>
      <p:pic>
        <p:nvPicPr>
          <p:cNvPr id="19458" name="Picture 2" descr="http://www.copeaustralia.com.au/wp-content/uploads/how-naloxone-work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151370"/>
            <a:ext cx="5933384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117182" y="5886021"/>
            <a:ext cx="913709" cy="570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462" name="Picture 6" descr="https://www.narcan.com/images/nasal-spra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185187"/>
            <a:ext cx="4638675" cy="366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60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066800"/>
          </a:xfrm>
        </p:spPr>
        <p:txBody>
          <a:bodyPr/>
          <a:lstStyle/>
          <a:p>
            <a:r>
              <a:rPr lang="en-US" dirty="0" smtClean="0"/>
              <a:t>Society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8610600" cy="4495800"/>
          </a:xfrm>
        </p:spPr>
        <p:txBody>
          <a:bodyPr>
            <a:noAutofit/>
          </a:bodyPr>
          <a:lstStyle/>
          <a:p>
            <a:pPr marL="109728" indent="0">
              <a:spcAft>
                <a:spcPts val="1000"/>
              </a:spcAft>
              <a:buNone/>
            </a:pPr>
            <a:r>
              <a:rPr lang="en-US" sz="2100" dirty="0" smtClean="0"/>
              <a:t>How should we treat America’s ~100 million chronic pain patients?</a:t>
            </a:r>
          </a:p>
          <a:p>
            <a:pPr marL="109728" indent="0">
              <a:spcAft>
                <a:spcPts val="1000"/>
              </a:spcAft>
              <a:buNone/>
            </a:pPr>
            <a:r>
              <a:rPr lang="en-US" sz="2100" dirty="0" smtClean="0"/>
              <a:t>Should it be illegal to be addicted?</a:t>
            </a:r>
          </a:p>
          <a:p>
            <a:pPr marL="109728" indent="0">
              <a:spcAft>
                <a:spcPts val="1000"/>
              </a:spcAft>
              <a:buNone/>
            </a:pPr>
            <a:r>
              <a:rPr lang="en-US" sz="2100" dirty="0" smtClean="0"/>
              <a:t>Should we provide needle exchanges for users?</a:t>
            </a:r>
          </a:p>
          <a:p>
            <a:pPr marL="109728" indent="0">
              <a:spcAft>
                <a:spcPts val="1000"/>
              </a:spcAft>
              <a:buNone/>
            </a:pPr>
            <a:r>
              <a:rPr lang="en-US" sz="2100" dirty="0" smtClean="0"/>
              <a:t>Should we administer </a:t>
            </a:r>
            <a:r>
              <a:rPr lang="en-US" sz="2100" dirty="0" err="1" smtClean="0"/>
              <a:t>Narcan</a:t>
            </a:r>
            <a:r>
              <a:rPr lang="en-US" sz="2100" dirty="0" smtClean="0"/>
              <a:t> to the same patient dozens of times?</a:t>
            </a:r>
          </a:p>
          <a:p>
            <a:pPr marL="109728" indent="0">
              <a:spcAft>
                <a:spcPts val="1000"/>
              </a:spcAft>
              <a:buNone/>
            </a:pPr>
            <a:r>
              <a:rPr lang="en-US" sz="2100" dirty="0" smtClean="0"/>
              <a:t>Should we provide supervised injection facilities and “prescription heroin”, like Canada, Switzerland, Germany, and the Netherlands?</a:t>
            </a:r>
          </a:p>
          <a:p>
            <a:pPr marL="109728" indent="0">
              <a:spcAft>
                <a:spcPts val="1000"/>
              </a:spcAft>
              <a:buNone/>
            </a:pPr>
            <a:r>
              <a:rPr lang="en-US" sz="2100" dirty="0" smtClean="0"/>
              <a:t>Would any of these services incentivize drug use?</a:t>
            </a:r>
          </a:p>
          <a:p>
            <a:pPr marL="109728" indent="0">
              <a:spcAft>
                <a:spcPts val="1000"/>
              </a:spcAft>
              <a:buNone/>
            </a:pPr>
            <a:r>
              <a:rPr lang="en-US" sz="2100" dirty="0" smtClean="0"/>
              <a:t>Where would the money come from to fund these programs?</a:t>
            </a:r>
          </a:p>
          <a:p>
            <a:pPr marL="109728" indent="0">
              <a:spcAft>
                <a:spcPts val="1000"/>
              </a:spcAft>
              <a:buNone/>
            </a:pPr>
            <a:r>
              <a:rPr lang="en-US" sz="2100" dirty="0" smtClean="0"/>
              <a:t>Who’s to blame for the “opioid epidemic” – doctors, pharmaceutical companies, insurers, the government, </a:t>
            </a:r>
            <a:r>
              <a:rPr lang="en-US" sz="2100" dirty="0" smtClean="0"/>
              <a:t>traffickers, dealers, users, patients...?</a:t>
            </a:r>
            <a:endParaRPr lang="en-US" sz="2100" dirty="0" smtClean="0"/>
          </a:p>
          <a:p>
            <a:pPr marL="109728" indent="0">
              <a:spcAft>
                <a:spcPts val="1000"/>
              </a:spcAft>
              <a:buNone/>
            </a:pPr>
            <a:endParaRPr lang="en-US" sz="2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11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nadian_Wildlife_Service_Spiders_On_Drugs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152400"/>
            <a:ext cx="8763000" cy="6572250"/>
          </a:xfrm>
        </p:spPr>
      </p:pic>
    </p:spTree>
    <p:extLst>
      <p:ext uri="{BB962C8B-B14F-4D97-AF65-F5344CB8AC3E}">
        <p14:creationId xmlns:p14="http://schemas.microsoft.com/office/powerpoint/2010/main" val="89159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762000"/>
            <a:ext cx="3886200" cy="1066800"/>
          </a:xfrm>
        </p:spPr>
        <p:txBody>
          <a:bodyPr>
            <a:noAutofit/>
          </a:bodyPr>
          <a:lstStyle/>
          <a:p>
            <a:pPr algn="ctr"/>
            <a:r>
              <a:rPr lang="en-US" sz="6000" dirty="0" smtClean="0"/>
              <a:t>Questions?</a:t>
            </a:r>
            <a:endParaRPr lang="en-US" sz="6000" dirty="0"/>
          </a:p>
        </p:txBody>
      </p:sp>
      <p:pic>
        <p:nvPicPr>
          <p:cNvPr id="2050" name="Picture 2" descr="Image result for my hobby lsd xkc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981200"/>
            <a:ext cx="4038600" cy="429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95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77" t="20635" r="6518" b="14683"/>
          <a:stretch/>
        </p:blipFill>
        <p:spPr bwMode="auto">
          <a:xfrm>
            <a:off x="217882" y="610264"/>
            <a:ext cx="4447947" cy="4647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://east.zornitsadesign.netdna-cdn.com/wp-content/uploads/2016/07/Self-Reflected-in-White-Ligh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276600"/>
            <a:ext cx="44196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dopam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876" y="610264"/>
            <a:ext cx="2887133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caffe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429547"/>
            <a:ext cx="1943917" cy="188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diazepa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745" y="1066800"/>
            <a:ext cx="2483257" cy="276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04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066800"/>
          </a:xfrm>
        </p:spPr>
        <p:txBody>
          <a:bodyPr/>
          <a:lstStyle/>
          <a:p>
            <a:r>
              <a:rPr lang="en-US" dirty="0" smtClean="0"/>
              <a:t>How do we classify drugs?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763000" cy="4325112"/>
          </a:xfrm>
        </p:spPr>
        <p:txBody>
          <a:bodyPr>
            <a:noAutofit/>
          </a:bodyPr>
          <a:lstStyle/>
          <a:p>
            <a:pPr marL="109728" indent="0">
              <a:buNone/>
            </a:pPr>
            <a:r>
              <a:rPr lang="en-US" sz="2100" dirty="0" smtClean="0"/>
              <a:t>Stimulants</a:t>
            </a:r>
          </a:p>
          <a:p>
            <a:pPr marL="109728" indent="0">
              <a:buNone/>
            </a:pPr>
            <a:r>
              <a:rPr lang="en-US" sz="2100" dirty="0"/>
              <a:t>	</a:t>
            </a:r>
            <a:r>
              <a:rPr lang="en-US" sz="1600" dirty="0" smtClean="0"/>
              <a:t>Caffeine, cocaine, amphetamines, nicotine</a:t>
            </a:r>
            <a:endParaRPr lang="en-US" sz="2100" dirty="0" smtClean="0"/>
          </a:p>
          <a:p>
            <a:pPr marL="109728" indent="0">
              <a:buNone/>
            </a:pPr>
            <a:r>
              <a:rPr lang="en-US" sz="2100" dirty="0" smtClean="0"/>
              <a:t>Depressants</a:t>
            </a:r>
          </a:p>
          <a:p>
            <a:pPr marL="109728" indent="0">
              <a:buNone/>
            </a:pPr>
            <a:r>
              <a:rPr lang="en-US" sz="2100" dirty="0"/>
              <a:t>	</a:t>
            </a:r>
            <a:r>
              <a:rPr lang="en-US" sz="1600" dirty="0" smtClean="0"/>
              <a:t>Alcohol, benzodiazepines, barbiturates</a:t>
            </a:r>
            <a:endParaRPr lang="en-US" sz="2100" dirty="0" smtClean="0"/>
          </a:p>
          <a:p>
            <a:pPr marL="109728" indent="0">
              <a:buNone/>
            </a:pPr>
            <a:r>
              <a:rPr lang="en-US" sz="2100" dirty="0" smtClean="0"/>
              <a:t>Hallucinogens</a:t>
            </a:r>
          </a:p>
          <a:p>
            <a:pPr marL="109728" indent="0">
              <a:buNone/>
            </a:pPr>
            <a:r>
              <a:rPr lang="en-US" sz="2100" dirty="0" smtClean="0"/>
              <a:t>	Psychedelics, </a:t>
            </a:r>
            <a:r>
              <a:rPr lang="en-US" sz="2100" dirty="0" err="1" smtClean="0"/>
              <a:t>dissociatives</a:t>
            </a:r>
            <a:r>
              <a:rPr lang="en-US" sz="2100" dirty="0" smtClean="0"/>
              <a:t>, </a:t>
            </a:r>
            <a:r>
              <a:rPr lang="en-US" sz="2100" dirty="0" err="1" smtClean="0"/>
              <a:t>empathogen-entactogens</a:t>
            </a:r>
            <a:endParaRPr lang="en-US" sz="2100" dirty="0" smtClean="0"/>
          </a:p>
          <a:p>
            <a:pPr marL="109728" indent="0">
              <a:buNone/>
            </a:pPr>
            <a:r>
              <a:rPr lang="en-US" sz="2100" dirty="0"/>
              <a:t>	</a:t>
            </a:r>
            <a:r>
              <a:rPr lang="en-US" sz="2100" dirty="0" smtClean="0"/>
              <a:t>	</a:t>
            </a:r>
            <a:r>
              <a:rPr lang="en-US" sz="1600" dirty="0" smtClean="0"/>
              <a:t>LSD, psilocybin, DMT, salvia, ketamine, PCP, NO, DXM, MDMA</a:t>
            </a:r>
            <a:endParaRPr lang="en-US" sz="2100" dirty="0" smtClean="0"/>
          </a:p>
          <a:p>
            <a:pPr marL="109728" indent="0">
              <a:buNone/>
            </a:pPr>
            <a:r>
              <a:rPr lang="en-US" sz="2100" dirty="0" smtClean="0"/>
              <a:t>Analgesics</a:t>
            </a:r>
          </a:p>
          <a:p>
            <a:pPr marL="109728" indent="0">
              <a:buNone/>
            </a:pPr>
            <a:r>
              <a:rPr lang="en-US" sz="2100" dirty="0"/>
              <a:t>	</a:t>
            </a:r>
            <a:r>
              <a:rPr lang="en-US" sz="1600" dirty="0" smtClean="0"/>
              <a:t>Opioids</a:t>
            </a:r>
            <a:endParaRPr lang="en-US" sz="2100" dirty="0" smtClean="0"/>
          </a:p>
          <a:p>
            <a:pPr marL="109728" indent="0">
              <a:buNone/>
            </a:pPr>
            <a:r>
              <a:rPr lang="en-US" sz="2100" dirty="0" smtClean="0"/>
              <a:t>Neuropsychiatric medication</a:t>
            </a:r>
          </a:p>
          <a:p>
            <a:pPr marL="109728" indent="0">
              <a:buNone/>
            </a:pPr>
            <a:r>
              <a:rPr lang="en-US" sz="2100" dirty="0" smtClean="0"/>
              <a:t>	Antidepressants, antipsychotics, mood stabilizers, hypnotics</a:t>
            </a:r>
          </a:p>
          <a:p>
            <a:pPr marL="109728" indent="0">
              <a:buNone/>
            </a:pPr>
            <a:r>
              <a:rPr lang="en-US" sz="2100" dirty="0"/>
              <a:t>	</a:t>
            </a:r>
            <a:r>
              <a:rPr lang="en-US" sz="2100" dirty="0" smtClean="0"/>
              <a:t>	</a:t>
            </a:r>
            <a:r>
              <a:rPr lang="en-US" sz="1600" dirty="0" smtClean="0"/>
              <a:t>SSRIs, MAOIs, haloperidol, lithium, Ambien</a:t>
            </a:r>
            <a:endParaRPr lang="en-US" sz="2100" dirty="0" smtClean="0"/>
          </a:p>
          <a:p>
            <a:pPr marL="109728" indent="0">
              <a:buNone/>
            </a:pPr>
            <a:r>
              <a:rPr lang="en-US" sz="2100" dirty="0"/>
              <a:t>	</a:t>
            </a:r>
            <a:r>
              <a:rPr lang="en-US" sz="2100" dirty="0" smtClean="0"/>
              <a:t>Also </a:t>
            </a:r>
            <a:r>
              <a:rPr lang="en-US" sz="2100" dirty="0" err="1" smtClean="0"/>
              <a:t>psychostimulants</a:t>
            </a:r>
            <a:r>
              <a:rPr lang="en-US" sz="2100" dirty="0" smtClean="0"/>
              <a:t>, anxiolytics</a:t>
            </a:r>
          </a:p>
          <a:p>
            <a:pPr marL="109728" indent="0">
              <a:buNone/>
            </a:pPr>
            <a:r>
              <a:rPr lang="en-US" sz="2100" dirty="0"/>
              <a:t>	</a:t>
            </a:r>
            <a:r>
              <a:rPr lang="en-US" sz="2100" dirty="0" smtClean="0"/>
              <a:t>	</a:t>
            </a:r>
            <a:r>
              <a:rPr lang="en-US" sz="1600" dirty="0" smtClean="0"/>
              <a:t>Adderall, Ritalin, Xanax, Valium</a:t>
            </a:r>
            <a:endParaRPr lang="en-US" sz="2100" dirty="0" smtClean="0"/>
          </a:p>
          <a:p>
            <a:pPr marL="109728" indent="0">
              <a:buNone/>
            </a:pP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353246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066800"/>
          </a:xfrm>
        </p:spPr>
        <p:txBody>
          <a:bodyPr/>
          <a:lstStyle/>
          <a:p>
            <a:r>
              <a:rPr lang="en-US" dirty="0" smtClean="0"/>
              <a:t>Are psychedelics just for hippies?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610600" cy="4325112"/>
          </a:xfrm>
        </p:spPr>
        <p:txBody>
          <a:bodyPr>
            <a:noAutofit/>
          </a:bodyPr>
          <a:lstStyle/>
          <a:p>
            <a:pPr marL="109728" indent="0">
              <a:spcAft>
                <a:spcPts val="2000"/>
              </a:spcAft>
              <a:buNone/>
            </a:pPr>
            <a:r>
              <a:rPr lang="en-US" sz="2100" dirty="0" smtClean="0"/>
              <a:t>Psilocybin (“magic mushrooms”) is being looked into as a treatment for cluster headaches, addiction, depression in terminal patients</a:t>
            </a:r>
            <a:endParaRPr lang="en-US" sz="2100" dirty="0" smtClean="0"/>
          </a:p>
          <a:p>
            <a:pPr marL="109728" indent="0">
              <a:spcAft>
                <a:spcPts val="2000"/>
              </a:spcAft>
              <a:buNone/>
            </a:pPr>
            <a:r>
              <a:rPr lang="en-US" sz="2100" dirty="0" smtClean="0"/>
              <a:t>MDMA (“ecstasy”) is being looked into for psychedelic-assisted psychotherapy for treatment-resistant PTSD</a:t>
            </a:r>
            <a:endParaRPr lang="en-US" sz="2100" dirty="0"/>
          </a:p>
          <a:p>
            <a:pPr marL="109728" indent="0">
              <a:spcAft>
                <a:spcPts val="2000"/>
              </a:spcAft>
              <a:buNone/>
            </a:pPr>
            <a:r>
              <a:rPr lang="en-US" sz="2100" dirty="0" smtClean="0"/>
              <a:t>Marijuana has been proven as a treatment for chronic pain, Multiple Sclerosis-associated symptoms, nausea/vomiting from chemotherapy, and drug-resista</a:t>
            </a:r>
            <a:r>
              <a:rPr lang="en-US" sz="2100" dirty="0" smtClean="0"/>
              <a:t>nt epilepsy</a:t>
            </a:r>
            <a:endParaRPr lang="en-US" sz="21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3962397"/>
            <a:ext cx="3543133" cy="33376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6996" r="16503"/>
          <a:stretch/>
        </p:blipFill>
        <p:spPr>
          <a:xfrm>
            <a:off x="5029200" y="4483581"/>
            <a:ext cx="3475307" cy="28627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69" y="4644210"/>
            <a:ext cx="3505200" cy="197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6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7467600" cy="1066800"/>
          </a:xfrm>
        </p:spPr>
        <p:txBody>
          <a:bodyPr>
            <a:noAutofit/>
          </a:bodyPr>
          <a:lstStyle/>
          <a:p>
            <a:r>
              <a:rPr lang="en-US" dirty="0" smtClean="0"/>
              <a:t>Are psychedelics safe?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1524000"/>
            <a:ext cx="8610600" cy="3715512"/>
          </a:xfrm>
        </p:spPr>
        <p:txBody>
          <a:bodyPr>
            <a:noAutofit/>
          </a:bodyPr>
          <a:lstStyle/>
          <a:p>
            <a:pPr marL="109728" indent="0">
              <a:spcAft>
                <a:spcPts val="1000"/>
              </a:spcAft>
              <a:buNone/>
            </a:pPr>
            <a:r>
              <a:rPr lang="en-US" sz="2400" dirty="0" smtClean="0"/>
              <a:t>Hallucinatory persisting perception disorder (HPPD)</a:t>
            </a:r>
          </a:p>
          <a:p>
            <a:pPr marL="109728" indent="0">
              <a:spcAft>
                <a:spcPts val="1000"/>
              </a:spcAft>
              <a:buNone/>
            </a:pPr>
            <a:endParaRPr lang="en-US" sz="2400" dirty="0" smtClean="0"/>
          </a:p>
        </p:txBody>
      </p:sp>
      <p:pic>
        <p:nvPicPr>
          <p:cNvPr id="6146" name="Picture 2" descr="Image result for hallucinatory persisting perception disord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362200"/>
            <a:ext cx="7162800" cy="402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84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066800"/>
          </a:xfrm>
        </p:spPr>
        <p:txBody>
          <a:bodyPr/>
          <a:lstStyle/>
          <a:p>
            <a:r>
              <a:rPr lang="en-US" dirty="0" smtClean="0"/>
              <a:t>What does SSRI mean?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3581400" cy="4325112"/>
          </a:xfrm>
        </p:spPr>
        <p:txBody>
          <a:bodyPr>
            <a:noAutofit/>
          </a:bodyPr>
          <a:lstStyle/>
          <a:p>
            <a:pPr marL="109728" indent="0">
              <a:spcAft>
                <a:spcPts val="1000"/>
              </a:spcAft>
              <a:buNone/>
            </a:pPr>
            <a:r>
              <a:rPr lang="en-US" sz="2400" dirty="0" smtClean="0"/>
              <a:t>Selective Serotonin Reuptake Inhibitor</a:t>
            </a:r>
          </a:p>
          <a:p>
            <a:pPr marL="109728" indent="0">
              <a:spcAft>
                <a:spcPts val="1000"/>
              </a:spcAft>
              <a:buNone/>
            </a:pPr>
            <a:r>
              <a:rPr lang="en-US" sz="2400" dirty="0" smtClean="0"/>
              <a:t>Ex. Prozac, Zoloft, Paxil, Lexapro, Celexa</a:t>
            </a:r>
          </a:p>
          <a:p>
            <a:pPr marL="109728" indent="0">
              <a:spcAft>
                <a:spcPts val="1000"/>
              </a:spcAft>
              <a:buNone/>
            </a:pPr>
            <a:r>
              <a:rPr lang="en-US" sz="2400" dirty="0" smtClean="0"/>
              <a:t>MDD, GAD, OCD</a:t>
            </a:r>
            <a:endParaRPr lang="en-US" sz="2400" dirty="0"/>
          </a:p>
        </p:txBody>
      </p:sp>
      <p:pic>
        <p:nvPicPr>
          <p:cNvPr id="4098" name="Picture 2" descr="https://i.ytimg.com/vi/KBhxTQD4Bsk/hqdefaul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5" r="12753"/>
          <a:stretch/>
        </p:blipFill>
        <p:spPr bwMode="auto">
          <a:xfrm>
            <a:off x="4038600" y="1600200"/>
            <a:ext cx="4740812" cy="477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depressio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5" r="29527"/>
          <a:stretch/>
        </p:blipFill>
        <p:spPr bwMode="auto">
          <a:xfrm>
            <a:off x="838200" y="3709182"/>
            <a:ext cx="2286000" cy="2991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389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066800"/>
          </a:xfrm>
        </p:spPr>
        <p:txBody>
          <a:bodyPr>
            <a:normAutofit/>
          </a:bodyPr>
          <a:lstStyle/>
          <a:p>
            <a:r>
              <a:rPr lang="en-US" dirty="0" smtClean="0"/>
              <a:t>What are “designer drugs”?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8610600" cy="4325112"/>
          </a:xfrm>
        </p:spPr>
        <p:txBody>
          <a:bodyPr>
            <a:noAutofit/>
          </a:bodyPr>
          <a:lstStyle/>
          <a:p>
            <a:pPr marL="109728" indent="0">
              <a:spcAft>
                <a:spcPts val="1000"/>
              </a:spcAft>
              <a:buNone/>
            </a:pPr>
            <a:r>
              <a:rPr lang="en-US" sz="2400" dirty="0" smtClean="0"/>
              <a:t>“Research chemicals”, “legal highs”, or analogs</a:t>
            </a:r>
          </a:p>
          <a:p>
            <a:pPr marL="109728" indent="0">
              <a:spcAft>
                <a:spcPts val="1000"/>
              </a:spcAft>
              <a:buNone/>
            </a:pPr>
            <a:r>
              <a:rPr lang="en-US" sz="2400" dirty="0" smtClean="0"/>
              <a:t>Spice, K2, bath salts, </a:t>
            </a:r>
            <a:r>
              <a:rPr lang="en-US" sz="2400" dirty="0" err="1" smtClean="0"/>
              <a:t>etc</a:t>
            </a:r>
            <a:endParaRPr lang="en-US" sz="2400" dirty="0" smtClean="0"/>
          </a:p>
        </p:txBody>
      </p:sp>
      <p:pic>
        <p:nvPicPr>
          <p:cNvPr id="5122" name="Picture 2" descr="http://www.cannabiscure.info/wp-content/uploads/2017/01/k2-spice-synthetic-marijua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077" y="3870374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77640"/>
            <a:ext cx="3523956" cy="264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scissors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32639" y="2286000"/>
            <a:ext cx="3137715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50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“Learning Goals” or Something Pretentious Like That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362200"/>
            <a:ext cx="8610600" cy="4325112"/>
          </a:xfrm>
        </p:spPr>
        <p:txBody>
          <a:bodyPr>
            <a:noAutofit/>
          </a:bodyPr>
          <a:lstStyle/>
          <a:p>
            <a:pPr marL="624078" indent="-514350">
              <a:spcAft>
                <a:spcPts val="10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dirty="0" smtClean="0"/>
              <a:t>Drugs aren’t magic – they work on existing neurological systems</a:t>
            </a:r>
          </a:p>
          <a:p>
            <a:pPr marL="624078" indent="-514350">
              <a:spcAft>
                <a:spcPts val="10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dirty="0" smtClean="0"/>
              <a:t>Drugs are neither good nor bad</a:t>
            </a:r>
          </a:p>
          <a:p>
            <a:pPr marL="859536" lvl="1" indent="-457200">
              <a:spcAft>
                <a:spcPts val="1000"/>
              </a:spcAft>
              <a:buClr>
                <a:schemeClr val="tx1"/>
              </a:buClr>
            </a:pPr>
            <a:r>
              <a:rPr lang="en-US" sz="2400" dirty="0" smtClean="0">
                <a:solidFill>
                  <a:schemeClr val="tx1"/>
                </a:solidFill>
              </a:rPr>
              <a:t>Drug use can be therapeutic, non-problematic, or problematic</a:t>
            </a:r>
            <a:endParaRPr lang="en-US" sz="2400" dirty="0">
              <a:solidFill>
                <a:schemeClr val="tx1"/>
              </a:solidFill>
            </a:endParaRPr>
          </a:p>
          <a:p>
            <a:pPr marL="624078" indent="-514350">
              <a:spcAft>
                <a:spcPts val="10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dirty="0" smtClean="0"/>
              <a:t>Information is good</a:t>
            </a:r>
            <a:endParaRPr lang="en-US" dirty="0" smtClean="0"/>
          </a:p>
          <a:p>
            <a:pPr marL="859536" lvl="1" indent="-457200">
              <a:spcAft>
                <a:spcPts val="1000"/>
              </a:spcAft>
            </a:pPr>
            <a:endParaRPr lang="en-US" sz="19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066800"/>
          </a:xfrm>
        </p:spPr>
        <p:txBody>
          <a:bodyPr/>
          <a:lstStyle/>
          <a:p>
            <a:r>
              <a:rPr lang="en-US" dirty="0" smtClean="0"/>
              <a:t>Some statistics: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610600" cy="4648200"/>
          </a:xfrm>
        </p:spPr>
        <p:txBody>
          <a:bodyPr>
            <a:noAutofit/>
          </a:bodyPr>
          <a:lstStyle/>
          <a:p>
            <a:pPr marL="109728" indent="0">
              <a:spcAft>
                <a:spcPts val="1000"/>
              </a:spcAft>
              <a:buClrTx/>
              <a:buNone/>
            </a:pPr>
            <a:r>
              <a:rPr lang="en-US" sz="2100" dirty="0"/>
              <a:t>By graduation </a:t>
            </a:r>
            <a:r>
              <a:rPr lang="en-US" sz="2100" dirty="0" smtClean="0"/>
              <a:t>–</a:t>
            </a:r>
            <a:endParaRPr lang="en-US" sz="2100" dirty="0"/>
          </a:p>
          <a:p>
            <a:pPr>
              <a:buClrTx/>
              <a:buFont typeface="Arial" pitchFamily="34" charset="0"/>
              <a:buChar char="•"/>
            </a:pPr>
            <a:r>
              <a:rPr lang="en-US" sz="2100" dirty="0"/>
              <a:t> 1 in 2 of you will have used an illicit drug (including marijuana)</a:t>
            </a:r>
          </a:p>
          <a:p>
            <a:pPr>
              <a:buClrTx/>
              <a:buFont typeface="Arial" pitchFamily="34" charset="0"/>
              <a:buChar char="•"/>
            </a:pPr>
            <a:r>
              <a:rPr lang="en-US" sz="2100" dirty="0"/>
              <a:t>1 in 5 of you will have used an illicit drug that is not marijuana</a:t>
            </a:r>
          </a:p>
          <a:p>
            <a:pPr lvl="1">
              <a:buClrTx/>
              <a:buFont typeface="Georgia" pitchFamily="18" charset="0"/>
              <a:buChar char="▫"/>
            </a:pPr>
            <a:r>
              <a:rPr lang="en-US" sz="2100" dirty="0">
                <a:solidFill>
                  <a:schemeClr val="tx1"/>
                </a:solidFill>
              </a:rPr>
              <a:t>Nearly half of you will have smoked marijuana</a:t>
            </a:r>
          </a:p>
          <a:p>
            <a:pPr>
              <a:buClrTx/>
              <a:buFont typeface="Arial" pitchFamily="34" charset="0"/>
              <a:buChar char="•"/>
            </a:pPr>
            <a:r>
              <a:rPr lang="en-US" sz="2100" dirty="0"/>
              <a:t>1 in 5 of you will have used a prescription drug (not prescribed)</a:t>
            </a:r>
          </a:p>
          <a:p>
            <a:pPr lvl="1">
              <a:buClrTx/>
              <a:buFont typeface="Georgia" pitchFamily="18" charset="0"/>
              <a:buChar char="▫"/>
            </a:pPr>
            <a:r>
              <a:rPr lang="en-US" sz="2100" dirty="0">
                <a:solidFill>
                  <a:schemeClr val="tx1"/>
                </a:solidFill>
              </a:rPr>
              <a:t>1 in 10 of you will have used </a:t>
            </a:r>
            <a:r>
              <a:rPr lang="en-US" sz="2100" dirty="0" smtClean="0">
                <a:solidFill>
                  <a:schemeClr val="tx1"/>
                </a:solidFill>
              </a:rPr>
              <a:t>amphetamines (Adderall)</a:t>
            </a:r>
            <a:endParaRPr lang="en-US" sz="2100" dirty="0">
              <a:solidFill>
                <a:schemeClr val="tx1"/>
              </a:solidFill>
            </a:endParaRPr>
          </a:p>
          <a:p>
            <a:pPr lvl="1">
              <a:buClrTx/>
              <a:buFont typeface="Georgia" pitchFamily="18" charset="0"/>
              <a:buChar char="▫"/>
            </a:pPr>
            <a:r>
              <a:rPr lang="en-US" sz="2100" dirty="0">
                <a:solidFill>
                  <a:schemeClr val="tx1"/>
                </a:solidFill>
              </a:rPr>
              <a:t>1 in 12 of you will have used benzodiazepines (Valium, Xanax, </a:t>
            </a:r>
            <a:r>
              <a:rPr lang="en-US" sz="2100" dirty="0" err="1">
                <a:solidFill>
                  <a:schemeClr val="tx1"/>
                </a:solidFill>
              </a:rPr>
              <a:t>etc</a:t>
            </a:r>
            <a:r>
              <a:rPr lang="en-US" sz="2100" dirty="0">
                <a:solidFill>
                  <a:schemeClr val="tx1"/>
                </a:solidFill>
              </a:rPr>
              <a:t>)</a:t>
            </a:r>
          </a:p>
          <a:p>
            <a:pPr>
              <a:buClrTx/>
              <a:buFont typeface="Arial" pitchFamily="34" charset="0"/>
              <a:buChar char="•"/>
            </a:pPr>
            <a:r>
              <a:rPr lang="en-US" sz="2100" dirty="0"/>
              <a:t>60% of you will have drank alcohol</a:t>
            </a:r>
          </a:p>
          <a:p>
            <a:pPr lvl="1">
              <a:buClrTx/>
              <a:buFont typeface="Georgia" pitchFamily="18" charset="0"/>
              <a:buChar char="▫"/>
            </a:pPr>
            <a:r>
              <a:rPr lang="en-US" sz="2100" dirty="0" smtClean="0">
                <a:solidFill>
                  <a:schemeClr val="tx1"/>
                </a:solidFill>
              </a:rPr>
              <a:t>Nearly </a:t>
            </a:r>
            <a:r>
              <a:rPr lang="en-US" sz="2100" dirty="0">
                <a:solidFill>
                  <a:schemeClr val="tx1"/>
                </a:solidFill>
              </a:rPr>
              <a:t>half of you will have gotten drunk</a:t>
            </a:r>
          </a:p>
          <a:p>
            <a:pPr lvl="1">
              <a:buClrTx/>
              <a:buFont typeface="Georgia" pitchFamily="18" charset="0"/>
              <a:buChar char="▫"/>
            </a:pPr>
            <a:r>
              <a:rPr lang="en-US" sz="2100" dirty="0">
                <a:solidFill>
                  <a:schemeClr val="tx1"/>
                </a:solidFill>
              </a:rPr>
              <a:t>1 in 10 of you have </a:t>
            </a:r>
            <a:r>
              <a:rPr lang="en-US" sz="2100" dirty="0" smtClean="0">
                <a:solidFill>
                  <a:schemeClr val="tx1"/>
                </a:solidFill>
              </a:rPr>
              <a:t>binge </a:t>
            </a:r>
            <a:r>
              <a:rPr lang="en-US" sz="2100" dirty="0">
                <a:solidFill>
                  <a:schemeClr val="tx1"/>
                </a:solidFill>
              </a:rPr>
              <a:t>drank in the last two weeks</a:t>
            </a:r>
          </a:p>
          <a:p>
            <a:pPr>
              <a:buClrTx/>
              <a:buFont typeface="Arial" pitchFamily="34" charset="0"/>
              <a:buChar char="•"/>
            </a:pPr>
            <a:r>
              <a:rPr lang="en-US" sz="2100" dirty="0"/>
              <a:t>30% of you will have smoked a cigarette</a:t>
            </a:r>
          </a:p>
          <a:p>
            <a:pPr lvl="1">
              <a:buClrTx/>
              <a:buFont typeface="Georgia" pitchFamily="18" charset="0"/>
              <a:buChar char="▫"/>
            </a:pPr>
            <a:r>
              <a:rPr lang="en-US" sz="2100" dirty="0">
                <a:solidFill>
                  <a:schemeClr val="tx1"/>
                </a:solidFill>
              </a:rPr>
              <a:t>1 in every 3 will have used </a:t>
            </a:r>
            <a:r>
              <a:rPr lang="en-US" sz="2100" dirty="0" smtClean="0">
                <a:solidFill>
                  <a:schemeClr val="tx1"/>
                </a:solidFill>
              </a:rPr>
              <a:t>an e-cigarette</a:t>
            </a:r>
            <a:endParaRPr lang="en-US" sz="21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57600" y="6534834"/>
            <a:ext cx="62336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smtClean="0"/>
              <a:t>Source: The Monitoring the Future study, 2016 data, University of Michigan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80633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066800"/>
          </a:xfrm>
        </p:spPr>
        <p:txBody>
          <a:bodyPr/>
          <a:lstStyle/>
          <a:p>
            <a:r>
              <a:rPr lang="en-US" dirty="0" err="1" smtClean="0">
                <a:solidFill>
                  <a:schemeClr val="accent3"/>
                </a:solidFill>
              </a:rPr>
              <a:t>Neuro</a:t>
            </a:r>
            <a:r>
              <a:rPr lang="en-US" dirty="0" err="1" smtClean="0">
                <a:solidFill>
                  <a:schemeClr val="accent4"/>
                </a:solidFill>
              </a:rPr>
              <a:t>psycho</a:t>
            </a:r>
            <a:r>
              <a:rPr lang="en-US" dirty="0" err="1" smtClean="0">
                <a:solidFill>
                  <a:schemeClr val="accent2"/>
                </a:solidFill>
              </a:rPr>
              <a:t>pharma</a:t>
            </a:r>
            <a:r>
              <a:rPr lang="en-US" dirty="0" err="1" smtClean="0"/>
              <a:t>cology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534400" cy="4325112"/>
          </a:xfrm>
        </p:spPr>
        <p:txBody>
          <a:bodyPr>
            <a:noAutofit/>
          </a:bodyPr>
          <a:lstStyle/>
          <a:p>
            <a:pPr marL="109728" indent="0" algn="ctr">
              <a:spcAft>
                <a:spcPts val="1000"/>
              </a:spcAft>
              <a:buNone/>
            </a:pPr>
            <a:r>
              <a:rPr lang="en-US" dirty="0" smtClean="0"/>
              <a:t>The study of </a:t>
            </a:r>
            <a:r>
              <a:rPr lang="en-US" dirty="0" smtClean="0">
                <a:solidFill>
                  <a:schemeClr val="accent2"/>
                </a:solidFill>
              </a:rPr>
              <a:t>chemical substances </a:t>
            </a:r>
            <a:r>
              <a:rPr lang="en-US" dirty="0" smtClean="0">
                <a:solidFill>
                  <a:schemeClr val="accent3"/>
                </a:solidFill>
              </a:rPr>
              <a:t>that act upon the nervous system </a:t>
            </a:r>
            <a:r>
              <a:rPr lang="en-US" dirty="0" smtClean="0">
                <a:solidFill>
                  <a:schemeClr val="accent4"/>
                </a:solidFill>
              </a:rPr>
              <a:t>to alter </a:t>
            </a:r>
            <a:r>
              <a:rPr lang="en-US" dirty="0" smtClean="0">
                <a:solidFill>
                  <a:schemeClr val="accent4"/>
                </a:solidFill>
              </a:rPr>
              <a:t>behavior</a:t>
            </a:r>
            <a:endParaRPr lang="en-US" sz="800" b="1" dirty="0" smtClean="0">
              <a:solidFill>
                <a:schemeClr val="accent4"/>
              </a:solidFill>
            </a:endParaRPr>
          </a:p>
          <a:p>
            <a:pPr marL="109728" indent="0" algn="ctr">
              <a:spcAft>
                <a:spcPts val="1000"/>
              </a:spcAft>
              <a:buNone/>
            </a:pPr>
            <a:r>
              <a:rPr lang="en-US" sz="2100" b="1" dirty="0" smtClean="0">
                <a:solidFill>
                  <a:schemeClr val="accent4"/>
                </a:solidFill>
              </a:rPr>
              <a:t>Behavior</a:t>
            </a:r>
            <a:r>
              <a:rPr lang="en-US" sz="2100" dirty="0" smtClean="0">
                <a:solidFill>
                  <a:schemeClr val="tx1"/>
                </a:solidFill>
              </a:rPr>
              <a:t> includes mood, cognition, actions, </a:t>
            </a:r>
            <a:r>
              <a:rPr lang="en-US" sz="2100" dirty="0" err="1" smtClean="0">
                <a:solidFill>
                  <a:schemeClr val="tx1"/>
                </a:solidFill>
              </a:rPr>
              <a:t>etc</a:t>
            </a:r>
            <a:endParaRPr lang="en-US" sz="2100" dirty="0" smtClean="0">
              <a:solidFill>
                <a:schemeClr val="tx1"/>
              </a:solidFill>
            </a:endParaRPr>
          </a:p>
        </p:txBody>
      </p:sp>
      <p:pic>
        <p:nvPicPr>
          <p:cNvPr id="7170" name="Picture 2" descr="Funny Memes Psychopharmacology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27"/>
          <a:stretch/>
        </p:blipFill>
        <p:spPr bwMode="auto">
          <a:xfrm>
            <a:off x="1704535" y="3352800"/>
            <a:ext cx="5791200" cy="326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82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229600" cy="1066800"/>
          </a:xfrm>
        </p:spPr>
        <p:txBody>
          <a:bodyPr/>
          <a:lstStyle/>
          <a:p>
            <a:r>
              <a:rPr lang="en-US" dirty="0" smtClean="0"/>
              <a:t>Neurotransmission</a:t>
            </a:r>
            <a:endParaRPr lang="en-US" dirty="0"/>
          </a:p>
        </p:txBody>
      </p:sp>
      <p:pic>
        <p:nvPicPr>
          <p:cNvPr id="30" name="Picture 6" descr="Image result for dopamin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135907"/>
            <a:ext cx="5105400" cy="208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brain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236874"/>
            <a:ext cx="3810000" cy="239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2" name="Picture 36" descr="Image result for letter clip 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886200"/>
            <a:ext cx="2743200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62398" y="2667000"/>
            <a:ext cx="84510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/>
              <a:t>=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401793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532" y="469191"/>
            <a:ext cx="8229600" cy="1066800"/>
          </a:xfrm>
        </p:spPr>
        <p:txBody>
          <a:bodyPr/>
          <a:lstStyle/>
          <a:p>
            <a:r>
              <a:rPr lang="en-US" dirty="0" smtClean="0"/>
              <a:t>How are the messages sent?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14532" y="1364011"/>
            <a:ext cx="4191000" cy="5512389"/>
            <a:chOff x="228600" y="1079166"/>
            <a:chExt cx="4191000" cy="5512389"/>
          </a:xfrm>
        </p:grpSpPr>
        <p:pic>
          <p:nvPicPr>
            <p:cNvPr id="4128" name="Picture 32" descr="https://www.ncbi.nlm.nih.gov/projects/pmh/PMH_Authoring/media/Images/originals/Fig8.1Neurons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31" t="1944" r="3946" b="5225"/>
            <a:stretch/>
          </p:blipFill>
          <p:spPr bwMode="auto">
            <a:xfrm>
              <a:off x="228600" y="1079166"/>
              <a:ext cx="4191000" cy="5512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30" name="Picture 34" descr="Image result for lightning bolt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1251146"/>
              <a:ext cx="1373496" cy="1319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" name="Straight Arrow Connector 9"/>
            <p:cNvCxnSpPr/>
            <p:nvPr/>
          </p:nvCxnSpPr>
          <p:spPr>
            <a:xfrm flipH="1">
              <a:off x="1219200" y="2362200"/>
              <a:ext cx="685800" cy="1600200"/>
            </a:xfrm>
            <a:prstGeom prst="straightConnector1">
              <a:avLst/>
            </a:prstGeom>
            <a:ln w="76200">
              <a:solidFill>
                <a:srgbClr val="FCDE0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4430973" y="1289762"/>
            <a:ext cx="4573137" cy="5493224"/>
            <a:chOff x="4430973" y="1084683"/>
            <a:chExt cx="4573137" cy="5493224"/>
          </a:xfrm>
        </p:grpSpPr>
        <p:sp>
          <p:nvSpPr>
            <p:cNvPr id="4" name="object 3"/>
            <p:cNvSpPr/>
            <p:nvPr/>
          </p:nvSpPr>
          <p:spPr>
            <a:xfrm>
              <a:off x="4430973" y="1084683"/>
              <a:ext cx="4573137" cy="5493224"/>
            </a:xfrm>
            <a:prstGeom prst="rect">
              <a:avLst/>
            </a:prstGeom>
            <a:blipFill>
              <a:blip r:embed="rId4" cstate="print"/>
              <a:srcRect/>
              <a:stretch>
                <a:fillRect t="-7846" b="-1"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Picture 6" descr="Image result for dopamine"/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960890">
              <a:off x="4708051" y="1341193"/>
              <a:ext cx="2050270" cy="8387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3" name="Straight Arrow Connector 12"/>
            <p:cNvCxnSpPr/>
            <p:nvPr/>
          </p:nvCxnSpPr>
          <p:spPr>
            <a:xfrm flipH="1" flipV="1">
              <a:off x="5638800" y="2063131"/>
              <a:ext cx="591413" cy="1600200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4124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229600" cy="1066800"/>
          </a:xfrm>
        </p:spPr>
        <p:txBody>
          <a:bodyPr/>
          <a:lstStyle/>
          <a:p>
            <a:r>
              <a:rPr lang="en-US" dirty="0" smtClean="0"/>
              <a:t>Neurotransmitters</a:t>
            </a:r>
            <a:endParaRPr lang="en-US" dirty="0"/>
          </a:p>
        </p:txBody>
      </p:sp>
      <p:pic>
        <p:nvPicPr>
          <p:cNvPr id="8" name="Picture 12" descr="Image result for serotonin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211" y="685800"/>
            <a:ext cx="3581400" cy="259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Image result for dopamine"/>
          <p:cNvPicPr>
            <a:picLocks noChangeAspect="1" noChangeArrowheads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" y="1060292"/>
            <a:ext cx="3539066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Image result for gaba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620" y="1138070"/>
            <a:ext cx="3276980" cy="109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47458"/>
            <a:ext cx="2590799" cy="587547"/>
          </a:xfrm>
        </p:spPr>
        <p:txBody>
          <a:bodyPr>
            <a:noAutofit/>
          </a:bodyPr>
          <a:lstStyle/>
          <a:p>
            <a:pPr marL="109728" indent="0">
              <a:buNone/>
            </a:pP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Dopamine (DA)</a:t>
            </a:r>
            <a:endParaRPr lang="en-US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2852211" y="2835005"/>
            <a:ext cx="2362200" cy="613518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 algn="ctr">
              <a:buFont typeface="Georgia"/>
              <a:buNone/>
            </a:pP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Serotonin</a:t>
            </a:r>
          </a:p>
          <a:p>
            <a:pPr marL="109728" indent="0" algn="ctr">
              <a:buFont typeface="Georgia"/>
              <a:buNone/>
            </a:pP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(5-HT)</a:t>
            </a:r>
            <a:endParaRPr lang="en-US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5907205" y="2819400"/>
            <a:ext cx="2680819" cy="346912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Font typeface="Georgia"/>
              <a:buNone/>
            </a:pP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Inhibition</a:t>
            </a:r>
          </a:p>
          <a:p>
            <a:pPr marL="109728" indent="0">
              <a:buFont typeface="Georgia"/>
              <a:buNone/>
            </a:pP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  <a:p>
            <a:pPr marL="109728" indent="0">
              <a:buFont typeface="Georgia"/>
              <a:buNone/>
            </a:pP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Anxiety, seizures, insomnia</a:t>
            </a:r>
          </a:p>
          <a:p>
            <a:pPr marL="109728" indent="0">
              <a:buFont typeface="Georgia"/>
              <a:buNone/>
            </a:pP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  <a:p>
            <a:pPr marL="109728" indent="0">
              <a:buFont typeface="Georgia"/>
              <a:buNone/>
            </a:pP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Alcohol,</a:t>
            </a:r>
          </a:p>
          <a:p>
            <a:pPr marL="109728" indent="0">
              <a:buFont typeface="Georgia"/>
              <a:buNone/>
            </a:pP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Benzodiazepines (Valium, Xanax)</a:t>
            </a:r>
          </a:p>
          <a:p>
            <a:pPr marL="109728" indent="0">
              <a:buFont typeface="Georgia"/>
              <a:buNone/>
            </a:pP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  <a:p>
            <a:pPr marL="109728" indent="0">
              <a:buFont typeface="Georgia"/>
              <a:buNone/>
            </a:pP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187656" y="2819400"/>
            <a:ext cx="2439537" cy="3069232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Font typeface="Georgia"/>
              <a:buNone/>
            </a:pP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Reward, motor function</a:t>
            </a:r>
          </a:p>
          <a:p>
            <a:pPr marL="109728" indent="0">
              <a:buFont typeface="Georgia"/>
              <a:buNone/>
            </a:pPr>
            <a:endParaRPr lang="en-US" sz="2400" dirty="0">
              <a:solidFill>
                <a:schemeClr val="accent3">
                  <a:lumMod val="75000"/>
                </a:schemeClr>
              </a:solidFill>
            </a:endParaRPr>
          </a:p>
          <a:p>
            <a:pPr marL="109728" indent="0">
              <a:buFont typeface="Georgia"/>
              <a:buNone/>
            </a:pP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Schizophrenia, Parkinson’s</a:t>
            </a:r>
          </a:p>
          <a:p>
            <a:pPr marL="109728" indent="0">
              <a:buFont typeface="Georgia"/>
              <a:buNone/>
            </a:pPr>
            <a:endParaRPr lang="en-US" sz="2400" dirty="0">
              <a:solidFill>
                <a:schemeClr val="accent3">
                  <a:lumMod val="75000"/>
                </a:schemeClr>
              </a:solidFill>
            </a:endParaRPr>
          </a:p>
          <a:p>
            <a:pPr marL="109728" indent="0">
              <a:buFont typeface="Georgia"/>
              <a:buNone/>
            </a:pP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Cocaine, amphetamines</a:t>
            </a:r>
            <a:endParaRPr lang="en-US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2852211" y="3733800"/>
            <a:ext cx="2670014" cy="28956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Font typeface="Georgia"/>
              <a:buNone/>
            </a:pP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Mood, satiety</a:t>
            </a:r>
          </a:p>
          <a:p>
            <a:pPr marL="109728" indent="0">
              <a:buFont typeface="Georgia"/>
              <a:buNone/>
            </a:pPr>
            <a:endParaRPr lang="en-US" sz="2400" dirty="0">
              <a:solidFill>
                <a:schemeClr val="accent4">
                  <a:lumMod val="75000"/>
                </a:schemeClr>
              </a:solidFill>
            </a:endParaRPr>
          </a:p>
          <a:p>
            <a:pPr marL="109728" indent="0">
              <a:buFont typeface="Georgia"/>
              <a:buNone/>
            </a:pP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Depression, OCD</a:t>
            </a:r>
          </a:p>
          <a:p>
            <a:pPr marL="109728" indent="0">
              <a:buFont typeface="Georgia"/>
              <a:buNone/>
            </a:pPr>
            <a:endParaRPr lang="en-US" sz="2400" dirty="0">
              <a:solidFill>
                <a:schemeClr val="accent4">
                  <a:lumMod val="75000"/>
                </a:schemeClr>
              </a:solidFill>
            </a:endParaRPr>
          </a:p>
          <a:p>
            <a:pPr marL="109728" indent="0">
              <a:buFont typeface="Georgia"/>
              <a:buNone/>
            </a:pP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SSRIs, MDMA (Ecstasy)</a:t>
            </a:r>
            <a:endParaRPr lang="en-US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6463181" y="2209800"/>
            <a:ext cx="2084658" cy="61351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Font typeface="Georgia"/>
              <a:buNone/>
            </a:pP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GABA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46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12516</TotalTime>
  <Words>1111</Words>
  <Application>Microsoft Office PowerPoint</Application>
  <PresentationFormat>On-screen Show (4:3)</PresentationFormat>
  <Paragraphs>237</Paragraphs>
  <Slides>34</Slides>
  <Notes>13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Urban</vt:lpstr>
      <vt:lpstr>This is Your Brain on Drugs</vt:lpstr>
      <vt:lpstr>PowerPoint Presentation</vt:lpstr>
      <vt:lpstr>PowerPoint Presentation</vt:lpstr>
      <vt:lpstr>“Learning Goals” or Something Pretentious Like That</vt:lpstr>
      <vt:lpstr>Some statistics:</vt:lpstr>
      <vt:lpstr>Neuropsychopharmacology</vt:lpstr>
      <vt:lpstr>Neurotransmission</vt:lpstr>
      <vt:lpstr>How are the messages sent?</vt:lpstr>
      <vt:lpstr>Neurotransmitters</vt:lpstr>
      <vt:lpstr>PowerPoint Presentation</vt:lpstr>
      <vt:lpstr>Agents Imitate NT Structure</vt:lpstr>
      <vt:lpstr>Agonists and Antagonists</vt:lpstr>
      <vt:lpstr>Tolerance</vt:lpstr>
      <vt:lpstr>PowerPoint Presentation</vt:lpstr>
      <vt:lpstr>Hemingfield Ratings</vt:lpstr>
      <vt:lpstr>Reward</vt:lpstr>
      <vt:lpstr>Opponent-Process Model</vt:lpstr>
      <vt:lpstr>Addiction</vt:lpstr>
      <vt:lpstr>Opioid Drug Action</vt:lpstr>
      <vt:lpstr>Opioid Drug Action</vt:lpstr>
      <vt:lpstr>Opioid Drug Action</vt:lpstr>
      <vt:lpstr>Opioid Drug Effects</vt:lpstr>
      <vt:lpstr>Opioid Drug Effects</vt:lpstr>
      <vt:lpstr>Opioid Addiction</vt:lpstr>
      <vt:lpstr>Drug Overdose Deaths in America</vt:lpstr>
      <vt:lpstr>Naloxone</vt:lpstr>
      <vt:lpstr>Society</vt:lpstr>
      <vt:lpstr>PowerPoint Presentation</vt:lpstr>
      <vt:lpstr>Questions?</vt:lpstr>
      <vt:lpstr>How do we classify drugs?</vt:lpstr>
      <vt:lpstr>Are psychedelics just for hippies?</vt:lpstr>
      <vt:lpstr>Are psychedelics safe?</vt:lpstr>
      <vt:lpstr>What does SSRI mean?</vt:lpstr>
      <vt:lpstr>What are “designer drugs”?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Brain on Drugs</dc:title>
  <dc:creator>Lauren MacLachlan</dc:creator>
  <cp:lastModifiedBy>Lauren MacLachlan</cp:lastModifiedBy>
  <cp:revision>105</cp:revision>
  <dcterms:created xsi:type="dcterms:W3CDTF">2017-10-28T04:14:07Z</dcterms:created>
  <dcterms:modified xsi:type="dcterms:W3CDTF">2017-11-05T20:51:29Z</dcterms:modified>
</cp:coreProperties>
</file>